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86" r:id="rId3"/>
    <p:sldId id="258" r:id="rId4"/>
    <p:sldId id="259" r:id="rId5"/>
    <p:sldId id="263" r:id="rId6"/>
    <p:sldId id="265" r:id="rId7"/>
    <p:sldId id="266" r:id="rId8"/>
    <p:sldId id="287" r:id="rId9"/>
    <p:sldId id="268" r:id="rId10"/>
    <p:sldId id="270" r:id="rId11"/>
    <p:sldId id="271" r:id="rId12"/>
    <p:sldId id="272" r:id="rId13"/>
    <p:sldId id="273" r:id="rId14"/>
    <p:sldId id="274" r:id="rId15"/>
    <p:sldId id="275" r:id="rId16"/>
    <p:sldId id="277" r:id="rId17"/>
    <p:sldId id="278" r:id="rId18"/>
    <p:sldId id="279" r:id="rId19"/>
    <p:sldId id="280" r:id="rId20"/>
    <p:sldId id="28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D8FAFB-DDC1-4533-9649-5F8F28DE4250}" type="datetimeFigureOut">
              <a:rPr lang="en-US" smtClean="0"/>
              <a:t>4/20/2022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AD7F3B-05C8-4C65-9014-C6C5FA7727DB}" type="slidenum">
              <a:rPr lang="en-US" smtClean="0"/>
              <a:t>‹#›</a:t>
            </a:fld>
            <a:endParaRPr lang="en-US"/>
          </a:p>
        </p:txBody>
      </p:sp>
    </p:spTree>
    <p:extLst>
      <p:ext uri="{BB962C8B-B14F-4D97-AF65-F5344CB8AC3E}">
        <p14:creationId xmlns:p14="http://schemas.microsoft.com/office/powerpoint/2010/main" val="1700341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234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8897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2069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7811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11090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9918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4068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9264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2286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30023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15029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9038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47557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Author and Date</a:t>
            </a:r>
          </a:p>
        </p:txBody>
      </p:sp>
      <p:sp>
        <p:nvSpPr>
          <p:cNvPr id="12" name="Presentation Title"/>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Presentation Title</a:t>
            </a:r>
          </a:p>
        </p:txBody>
      </p:sp>
      <p:sp>
        <p:nvSpPr>
          <p:cNvPr id="13" name="Body Level One…"/>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7067896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603250" y="2460422"/>
            <a:ext cx="10985500" cy="1937157"/>
          </a:xfrm>
          <a:prstGeom prst="rect">
            <a:avLst/>
          </a:prstGeom>
        </p:spPr>
        <p:txBody>
          <a:bodyPr anchor="ctr"/>
          <a:lstStyle>
            <a:lvl1pPr marL="0" indent="0" algn="ctr">
              <a:lnSpc>
                <a:spcPct val="80000"/>
              </a:lnSpc>
              <a:spcBef>
                <a:spcPts val="0"/>
              </a:spcBef>
              <a:buSzTx/>
              <a:buNone/>
              <a:defRPr sz="5800" spc="-116">
                <a:latin typeface="Helvetica Neue Medium"/>
                <a:ea typeface="Helvetica Neue Medium"/>
                <a:cs typeface="Helvetica Neue Medium"/>
                <a:sym typeface="Helvetica Neue Medium"/>
              </a:defRPr>
            </a:lvl1pPr>
            <a:lvl2pPr marL="0" indent="228600" algn="ctr">
              <a:lnSpc>
                <a:spcPct val="80000"/>
              </a:lnSpc>
              <a:spcBef>
                <a:spcPts val="0"/>
              </a:spcBef>
              <a:buSzTx/>
              <a:buNone/>
              <a:defRPr sz="5800" spc="-116">
                <a:latin typeface="Helvetica Neue Medium"/>
                <a:ea typeface="Helvetica Neue Medium"/>
                <a:cs typeface="Helvetica Neue Medium"/>
                <a:sym typeface="Helvetica Neue Medium"/>
              </a:defRPr>
            </a:lvl2pPr>
            <a:lvl3pPr marL="0" indent="457200" algn="ctr">
              <a:lnSpc>
                <a:spcPct val="80000"/>
              </a:lnSpc>
              <a:spcBef>
                <a:spcPts val="0"/>
              </a:spcBef>
              <a:buSzTx/>
              <a:buNone/>
              <a:defRPr sz="5800" spc="-116">
                <a:latin typeface="Helvetica Neue Medium"/>
                <a:ea typeface="Helvetica Neue Medium"/>
                <a:cs typeface="Helvetica Neue Medium"/>
                <a:sym typeface="Helvetica Neue Medium"/>
              </a:defRPr>
            </a:lvl3pPr>
            <a:lvl4pPr marL="0" indent="685800" algn="ctr">
              <a:lnSpc>
                <a:spcPct val="80000"/>
              </a:lnSpc>
              <a:spcBef>
                <a:spcPts val="0"/>
              </a:spcBef>
              <a:buSzTx/>
              <a:buNone/>
              <a:defRPr sz="5800" spc="-116">
                <a:latin typeface="Helvetica Neue Medium"/>
                <a:ea typeface="Helvetica Neue Medium"/>
                <a:cs typeface="Helvetica Neue Medium"/>
                <a:sym typeface="Helvetica Neue Medium"/>
              </a:defRPr>
            </a:lvl4pPr>
            <a:lvl5pPr marL="0" indent="914400" algn="ctr">
              <a:lnSpc>
                <a:spcPct val="80000"/>
              </a:lnSpc>
              <a:spcBef>
                <a:spcPts val="0"/>
              </a:spcBef>
              <a:buSzTx/>
              <a:buNone/>
              <a:defRPr sz="5800" spc="-116">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6390688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603250" y="537964"/>
            <a:ext cx="10985500" cy="3620792"/>
          </a:xfrm>
          <a:prstGeom prst="rect">
            <a:avLst/>
          </a:prstGeom>
        </p:spPr>
        <p:txBody>
          <a:bodyPr anchor="b"/>
          <a:lstStyle>
            <a:lvl1pPr marL="0" indent="0" algn="ctr">
              <a:lnSpc>
                <a:spcPct val="80000"/>
              </a:lnSpc>
              <a:spcBef>
                <a:spcPts val="0"/>
              </a:spcBef>
              <a:buSzTx/>
              <a:buNone/>
              <a:defRPr sz="12500" b="1" spc="-125"/>
            </a:lvl1pPr>
            <a:lvl2pPr marL="0" indent="228600" algn="ctr">
              <a:lnSpc>
                <a:spcPct val="80000"/>
              </a:lnSpc>
              <a:spcBef>
                <a:spcPts val="0"/>
              </a:spcBef>
              <a:buSzTx/>
              <a:buNone/>
              <a:defRPr sz="12500" b="1" spc="-125"/>
            </a:lvl2pPr>
            <a:lvl3pPr marL="0" indent="457200" algn="ctr">
              <a:lnSpc>
                <a:spcPct val="80000"/>
              </a:lnSpc>
              <a:spcBef>
                <a:spcPts val="0"/>
              </a:spcBef>
              <a:buSzTx/>
              <a:buNone/>
              <a:defRPr sz="12500" b="1" spc="-125"/>
            </a:lvl3pPr>
            <a:lvl4pPr marL="0" indent="685800" algn="ctr">
              <a:lnSpc>
                <a:spcPct val="80000"/>
              </a:lnSpc>
              <a:spcBef>
                <a:spcPts val="0"/>
              </a:spcBef>
              <a:buSzTx/>
              <a:buNone/>
              <a:defRPr sz="12500" b="1" spc="-125"/>
            </a:lvl4pPr>
            <a:lvl5pPr marL="0" indent="914400" algn="ctr">
              <a:lnSpc>
                <a:spcPct val="80000"/>
              </a:lnSpc>
              <a:spcBef>
                <a:spcPts val="0"/>
              </a:spcBef>
              <a:buSzTx/>
              <a:buNone/>
              <a:defRPr sz="12500" b="1" spc="-125"/>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603250" y="4131090"/>
            <a:ext cx="10985500" cy="467390"/>
          </a:xfrm>
          <a:prstGeom prst="rect">
            <a:avLst/>
          </a:prstGeom>
        </p:spPr>
        <p:txBody>
          <a:bodyPr lIns="45719" tIns="45719" rIns="45719" bIns="45719"/>
          <a:lstStyle>
            <a:lvl1pPr marL="0" indent="0" algn="ctr" defTabSz="412750">
              <a:lnSpc>
                <a:spcPct val="100000"/>
              </a:lnSpc>
              <a:spcBef>
                <a:spcPts val="0"/>
              </a:spcBef>
              <a:buSzTx/>
              <a:buNone/>
              <a:defRPr sz="275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8758575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1215012" y="5337727"/>
            <a:ext cx="10100026"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Attribution</a:t>
            </a:r>
          </a:p>
        </p:txBody>
      </p:sp>
      <p:sp>
        <p:nvSpPr>
          <p:cNvPr id="116" name="Body Level One…"/>
          <p:cNvSpPr txBox="1">
            <a:spLocks noGrp="1"/>
          </p:cNvSpPr>
          <p:nvPr>
            <p:ph type="body" sz="half" idx="1" hasCustomPrompt="1"/>
          </p:nvPr>
        </p:nvSpPr>
        <p:spPr>
          <a:xfrm>
            <a:off x="876962" y="2469930"/>
            <a:ext cx="10438077" cy="1918140"/>
          </a:xfrm>
          <a:prstGeom prst="rect">
            <a:avLst/>
          </a:prstGeom>
        </p:spPr>
        <p:txBody>
          <a:bodyPr/>
          <a:lstStyle>
            <a:lvl1pPr marL="319462" indent="-234950">
              <a:spcBef>
                <a:spcPts val="0"/>
              </a:spcBef>
              <a:buSzTx/>
              <a:buNone/>
              <a:defRPr sz="4250" spc="-85">
                <a:latin typeface="Helvetica Neue Medium"/>
                <a:ea typeface="Helvetica Neue Medium"/>
                <a:cs typeface="Helvetica Neue Medium"/>
                <a:sym typeface="Helvetica Neue Medium"/>
              </a:defRPr>
            </a:lvl1pPr>
            <a:lvl2pPr marL="319462" indent="-6350">
              <a:spcBef>
                <a:spcPts val="0"/>
              </a:spcBef>
              <a:buSzTx/>
              <a:buNone/>
              <a:defRPr sz="4250" spc="-85">
                <a:latin typeface="Helvetica Neue Medium"/>
                <a:ea typeface="Helvetica Neue Medium"/>
                <a:cs typeface="Helvetica Neue Medium"/>
                <a:sym typeface="Helvetica Neue Medium"/>
              </a:defRPr>
            </a:lvl2pPr>
            <a:lvl3pPr marL="319462" indent="222250">
              <a:spcBef>
                <a:spcPts val="0"/>
              </a:spcBef>
              <a:buSzTx/>
              <a:buNone/>
              <a:defRPr sz="4250" spc="-85">
                <a:latin typeface="Helvetica Neue Medium"/>
                <a:ea typeface="Helvetica Neue Medium"/>
                <a:cs typeface="Helvetica Neue Medium"/>
                <a:sym typeface="Helvetica Neue Medium"/>
              </a:defRPr>
            </a:lvl3pPr>
            <a:lvl4pPr marL="319462" indent="450850">
              <a:spcBef>
                <a:spcPts val="0"/>
              </a:spcBef>
              <a:buSzTx/>
              <a:buNone/>
              <a:defRPr sz="4250" spc="-85">
                <a:latin typeface="Helvetica Neue Medium"/>
                <a:ea typeface="Helvetica Neue Medium"/>
                <a:cs typeface="Helvetica Neue Medium"/>
                <a:sym typeface="Helvetica Neue Medium"/>
              </a:defRPr>
            </a:lvl4pPr>
            <a:lvl5pPr marL="319462" indent="679450">
              <a:spcBef>
                <a:spcPts val="0"/>
              </a:spcBef>
              <a:buSzTx/>
              <a:buNone/>
              <a:defRPr sz="4250" spc="-85">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0511208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7880350" y="508000"/>
            <a:ext cx="3719550" cy="2974839"/>
          </a:xfrm>
          <a:prstGeom prst="rect">
            <a:avLst/>
          </a:prstGeom>
        </p:spPr>
        <p:txBody>
          <a:bodyPr lIns="91439" tIns="45719" rIns="91439" bIns="45719">
            <a:noAutofit/>
          </a:bodyPr>
          <a:lstStyle/>
          <a:p>
            <a:endParaRPr/>
          </a:p>
        </p:txBody>
      </p:sp>
      <p:sp>
        <p:nvSpPr>
          <p:cNvPr id="125" name="Image"/>
          <p:cNvSpPr>
            <a:spLocks noGrp="1"/>
          </p:cNvSpPr>
          <p:nvPr>
            <p:ph type="pic" sz="half" idx="22"/>
          </p:nvPr>
        </p:nvSpPr>
        <p:spPr>
          <a:xfrm>
            <a:off x="6750050" y="1989138"/>
            <a:ext cx="5219700" cy="6075091"/>
          </a:xfrm>
          <a:prstGeom prst="rect">
            <a:avLst/>
          </a:prstGeom>
        </p:spPr>
        <p:txBody>
          <a:bodyPr lIns="91439" tIns="45719" rIns="91439" bIns="45719">
            <a:noAutofit/>
          </a:bodyPr>
          <a:lstStyle/>
          <a:p>
            <a:endParaRPr/>
          </a:p>
        </p:txBody>
      </p:sp>
      <p:sp>
        <p:nvSpPr>
          <p:cNvPr id="126" name="Image"/>
          <p:cNvSpPr>
            <a:spLocks noGrp="1"/>
          </p:cNvSpPr>
          <p:nvPr>
            <p:ph type="pic" idx="23"/>
          </p:nvPr>
        </p:nvSpPr>
        <p:spPr>
          <a:xfrm>
            <a:off x="-69850" y="247650"/>
            <a:ext cx="8305800" cy="622935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7365439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666750" y="-2762250"/>
            <a:ext cx="13525500" cy="108204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228101008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1027494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577850" y="-647700"/>
            <a:ext cx="13373100" cy="8009467"/>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603250" y="3562350"/>
            <a:ext cx="10985500" cy="2324100"/>
          </a:xfrm>
          <a:prstGeom prst="rect">
            <a:avLst/>
          </a:prstGeom>
        </p:spPr>
        <p:txBody>
          <a:bodyPr anchor="b"/>
          <a:lstStyle>
            <a:lvl1pPr>
              <a:defRPr sz="5800" spc="-116"/>
            </a:lvl1pPr>
          </a:lstStyle>
          <a:p>
            <a:r>
              <a:t>Presentation Title</a:t>
            </a:r>
          </a:p>
        </p:txBody>
      </p:sp>
      <p:sp>
        <p:nvSpPr>
          <p:cNvPr id="23" name="Author and Date"/>
          <p:cNvSpPr txBox="1">
            <a:spLocks noGrp="1"/>
          </p:cNvSpPr>
          <p:nvPr>
            <p:ph type="body" sz="quarter" idx="22" hasCustomPrompt="1"/>
          </p:nvPr>
        </p:nvSpPr>
        <p:spPr>
          <a:xfrm>
            <a:off x="603845" y="553069"/>
            <a:ext cx="10984311"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Author and Date</a:t>
            </a:r>
          </a:p>
        </p:txBody>
      </p:sp>
      <p:sp>
        <p:nvSpPr>
          <p:cNvPr id="24" name="Body Level One…"/>
          <p:cNvSpPr txBox="1">
            <a:spLocks noGrp="1"/>
          </p:cNvSpPr>
          <p:nvPr>
            <p:ph type="body" sz="quarter" idx="1" hasCustomPrompt="1"/>
          </p:nvPr>
        </p:nvSpPr>
        <p:spPr>
          <a:xfrm>
            <a:off x="603250" y="5804955"/>
            <a:ext cx="10985500" cy="558476"/>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8068419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5486400" y="-101600"/>
            <a:ext cx="6072419" cy="706755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603250" y="635000"/>
            <a:ext cx="4889500" cy="2941137"/>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603250" y="3530288"/>
            <a:ext cx="4889500" cy="2692712"/>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6000750" y="6488825"/>
            <a:ext cx="243656" cy="24109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3848348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6426767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029505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603250" y="1186481"/>
            <a:ext cx="4889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61" name="Body Level One…"/>
          <p:cNvSpPr txBox="1">
            <a:spLocks noGrp="1"/>
          </p:cNvSpPr>
          <p:nvPr>
            <p:ph type="body" sz="half" idx="1" hasCustomPrompt="1"/>
          </p:nvPr>
        </p:nvSpPr>
        <p:spPr>
          <a:xfrm>
            <a:off x="603250" y="2124252"/>
            <a:ext cx="4889500" cy="4128315"/>
          </a:xfrm>
          <a:prstGeom prst="rect">
            <a:avLst/>
          </a:prstGeom>
        </p:spPr>
        <p:txBody>
          <a:bodyPr/>
          <a:lstStyle/>
          <a:p>
            <a:r>
              <a:t>Slide bullet text</a:t>
            </a:r>
          </a:p>
          <a:p>
            <a:pPr lvl="1"/>
            <a:endParaRPr/>
          </a:p>
          <a:p>
            <a:pPr lvl="2"/>
            <a:endParaRPr/>
          </a:p>
          <a:p>
            <a:pPr lvl="3"/>
            <a:endParaRPr/>
          </a:p>
          <a:p>
            <a:pPr lvl="4"/>
            <a:endParaRPr/>
          </a:p>
        </p:txBody>
      </p:sp>
      <p:sp>
        <p:nvSpPr>
          <p:cNvPr id="62" name="660384004_1290x1720.jpg"/>
          <p:cNvSpPr>
            <a:spLocks noGrp="1"/>
          </p:cNvSpPr>
          <p:nvPr>
            <p:ph type="pic" idx="22"/>
          </p:nvPr>
        </p:nvSpPr>
        <p:spPr>
          <a:xfrm>
            <a:off x="6096000" y="-203633"/>
            <a:ext cx="5458437" cy="7277916"/>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603250" y="539750"/>
            <a:ext cx="4889500" cy="71755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1525633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603248" y="2266950"/>
            <a:ext cx="10985502" cy="2324100"/>
          </a:xfrm>
          <a:prstGeom prst="rect">
            <a:avLst/>
          </a:prstGeom>
        </p:spPr>
        <p:txBody>
          <a:bodyPr anchor="ctr"/>
          <a:lstStyle>
            <a:lvl1pPr>
              <a:defRPr sz="5800" b="0" spc="-116">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6000750" y="6488825"/>
            <a:ext cx="243656" cy="24109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8429945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603250" y="539750"/>
            <a:ext cx="10985500" cy="717475"/>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2967520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603250" y="539750"/>
            <a:ext cx="10985500" cy="71755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412750">
              <a:lnSpc>
                <a:spcPct val="100000"/>
              </a:lnSpc>
              <a:spcBef>
                <a:spcPts val="900"/>
              </a:spcBef>
              <a:buSzTx/>
              <a:buNone/>
              <a:defRPr sz="2750" spc="-28"/>
            </a:lvl1pPr>
            <a:lvl2pPr marL="0" indent="228600" defTabSz="412750">
              <a:lnSpc>
                <a:spcPct val="100000"/>
              </a:lnSpc>
              <a:spcBef>
                <a:spcPts val="900"/>
              </a:spcBef>
              <a:buSzTx/>
              <a:buNone/>
              <a:defRPr sz="2750" spc="-28"/>
            </a:lvl2pPr>
            <a:lvl3pPr marL="0" indent="457200" defTabSz="412750">
              <a:lnSpc>
                <a:spcPct val="100000"/>
              </a:lnSpc>
              <a:spcBef>
                <a:spcPts val="900"/>
              </a:spcBef>
              <a:buSzTx/>
              <a:buNone/>
              <a:defRPr sz="2750" spc="-28"/>
            </a:lvl3pPr>
            <a:lvl4pPr marL="0" indent="685800" defTabSz="412750">
              <a:lnSpc>
                <a:spcPct val="100000"/>
              </a:lnSpc>
              <a:spcBef>
                <a:spcPts val="900"/>
              </a:spcBef>
              <a:buSzTx/>
              <a:buNone/>
              <a:defRPr sz="2750" spc="-28"/>
            </a:lvl4pPr>
            <a:lvl5pPr marL="0" indent="914400" defTabSz="412750">
              <a:lnSpc>
                <a:spcPct val="100000"/>
              </a:lnSpc>
              <a:spcBef>
                <a:spcPts val="900"/>
              </a:spcBef>
              <a:buSzTx/>
              <a:buNone/>
              <a:defRPr sz="2750" spc="-28"/>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1437987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603250" y="539750"/>
            <a:ext cx="10985500" cy="7165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603250" y="2124252"/>
            <a:ext cx="10985500" cy="41280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6000750" y="6486708"/>
            <a:ext cx="243656" cy="241092"/>
          </a:xfrm>
          <a:prstGeom prst="rect">
            <a:avLst/>
          </a:prstGeom>
          <a:ln w="12700">
            <a:miter lim="400000"/>
          </a:ln>
        </p:spPr>
        <p:txBody>
          <a:bodyPr wrap="none" lIns="50800" tIns="50800" rIns="50800" bIns="50800" anchor="b">
            <a:spAutoFit/>
          </a:bodyPr>
          <a:lstStyle>
            <a:lvl1pPr defTabSz="292100">
              <a:defRPr sz="9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16860968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spd="med"/>
  <p:txStyles>
    <p:titleStyle>
      <a:lvl1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1pPr>
      <a:lvl2pPr marL="0" marR="0" indent="228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2pPr>
      <a:lvl3pPr marL="0" marR="0" indent="457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3pPr>
      <a:lvl4pPr marL="0" marR="0" indent="685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4pPr>
      <a:lvl5pPr marL="0" marR="0" indent="9144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5pPr>
      <a:lvl6pPr marL="0" marR="0" indent="11430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6pPr>
      <a:lvl7pPr marL="0" marR="0" indent="1371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7pPr>
      <a:lvl8pPr marL="0" marR="0" indent="1600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8pPr>
      <a:lvl9pPr marL="0" marR="0" indent="1828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9pPr>
    </p:titleStyle>
    <p:bodyStyle>
      <a:lvl1pPr marL="304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1pPr>
      <a:lvl2pPr marL="609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2pPr>
      <a:lvl3pPr marL="914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3pPr>
      <a:lvl4pPr marL="1219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4pPr>
      <a:lvl5pPr marL="15240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5pPr>
      <a:lvl6pPr marL="1828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6pPr>
      <a:lvl7pPr marL="2133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7pPr>
      <a:lvl8pPr marL="2438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8pPr>
      <a:lvl9pPr marL="2743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9pPr>
    </p:bodyStyle>
    <p:otherStyle>
      <a:lvl1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280366" y="5428953"/>
            <a:ext cx="1219198" cy="870345"/>
          </a:xfrm>
          <a:prstGeom prst="rect">
            <a:avLst/>
          </a:prstGeom>
        </p:spPr>
      </p:pic>
    </p:spTree>
    <p:extLst>
      <p:ext uri="{BB962C8B-B14F-4D97-AF65-F5344CB8AC3E}">
        <p14:creationId xmlns:p14="http://schemas.microsoft.com/office/powerpoint/2010/main" val="4002554624"/>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87829" y="2136456"/>
            <a:ext cx="5323114" cy="2603790"/>
          </a:xfrm>
          <a:prstGeom prst="rect">
            <a:avLst/>
          </a:prstGeom>
        </p:spPr>
        <p:txBody>
          <a:bodyPr wrap="square">
            <a:spAutoFit/>
          </a:bodyPr>
          <a:lstStyle/>
          <a:p>
            <a:pPr defTabSz="228600" hangingPunct="0">
              <a:lnSpc>
                <a:spcPct val="120000"/>
              </a:lnSpc>
              <a:defRPr sz="10000">
                <a:solidFill>
                  <a:srgbClr val="A4DEE7"/>
                </a:solidFill>
                <a:latin typeface="Gill Sans SemiBold"/>
                <a:ea typeface="Gill Sans SemiBold"/>
                <a:cs typeface="Gill Sans SemiBold"/>
                <a:sym typeface="Gill Sans SemiBold"/>
              </a:defRPr>
            </a:pPr>
            <a:r>
              <a:rPr lang="en-US" sz="4400" b="1" kern="0" dirty="0">
                <a:solidFill>
                  <a:srgbClr val="A4DEE7"/>
                </a:solidFill>
                <a:latin typeface="Gill Sans"/>
                <a:sym typeface="Gill Sans SemiBold"/>
              </a:rPr>
              <a:t>Best Practices for the </a:t>
            </a:r>
            <a:r>
              <a:rPr lang="en-US" sz="4800" b="1" kern="0" dirty="0">
                <a:solidFill>
                  <a:srgbClr val="A4DEE7"/>
                </a:solidFill>
                <a:latin typeface="Gill Sans"/>
                <a:sym typeface="Gill Sans SemiBold"/>
              </a:rPr>
              <a:t>Struggling</a:t>
            </a:r>
            <a:r>
              <a:rPr lang="en-US" sz="4400" b="1" kern="0" dirty="0">
                <a:solidFill>
                  <a:srgbClr val="A4DEE7"/>
                </a:solidFill>
                <a:latin typeface="Gill Sans"/>
                <a:sym typeface="Gill Sans SemiBold"/>
              </a:rPr>
              <a:t> Church</a:t>
            </a:r>
          </a:p>
        </p:txBody>
      </p:sp>
      <p:sp>
        <p:nvSpPr>
          <p:cNvPr id="2" name="Rectangle 1"/>
          <p:cNvSpPr/>
          <p:nvPr/>
        </p:nvSpPr>
        <p:spPr>
          <a:xfrm>
            <a:off x="6433457" y="1356388"/>
            <a:ext cx="5176158" cy="4209101"/>
          </a:xfrm>
          <a:prstGeom prst="rect">
            <a:avLst/>
          </a:prstGeom>
        </p:spPr>
        <p:txBody>
          <a:bodyPr wrap="square">
            <a:spAutoFit/>
          </a:bodyPr>
          <a:lstStyle/>
          <a:p>
            <a:pPr marL="298450" indent="-298450" defTabSz="228600" hangingPunct="0">
              <a:lnSpc>
                <a:spcPct val="120000"/>
              </a:lnSpc>
              <a:buSzPct val="123000"/>
              <a:buFontTx/>
              <a:buChar char="•"/>
              <a:defRPr sz="5000">
                <a:solidFill>
                  <a:srgbClr val="FFFFFF"/>
                </a:solidFill>
                <a:latin typeface="Gill Sans"/>
                <a:ea typeface="Gill Sans"/>
                <a:cs typeface="Gill Sans"/>
                <a:sym typeface="Gill Sans"/>
              </a:defRPr>
            </a:pPr>
            <a:r>
              <a:rPr lang="en-US" sz="2500" kern="0" dirty="0">
                <a:solidFill>
                  <a:srgbClr val="4C5A5F"/>
                </a:solidFill>
                <a:latin typeface="Gill Sans"/>
                <a:ea typeface="Gill Sans"/>
                <a:cs typeface="Gill Sans"/>
                <a:sym typeface="Gill Sans"/>
              </a:rPr>
              <a:t>Take an assessment (current).</a:t>
            </a:r>
          </a:p>
          <a:p>
            <a:pPr marL="298450" indent="-298450" defTabSz="228600" hangingPunct="0">
              <a:lnSpc>
                <a:spcPct val="120000"/>
              </a:lnSpc>
              <a:buSzPct val="123000"/>
              <a:buFontTx/>
              <a:buChar char="•"/>
              <a:defRPr sz="5000">
                <a:solidFill>
                  <a:srgbClr val="FFFFFF"/>
                </a:solidFill>
                <a:latin typeface="Gill Sans"/>
                <a:ea typeface="Gill Sans"/>
                <a:cs typeface="Gill Sans"/>
                <a:sym typeface="Gill Sans"/>
              </a:defRPr>
            </a:pPr>
            <a:r>
              <a:rPr lang="en-US" sz="2500" kern="0" dirty="0">
                <a:solidFill>
                  <a:srgbClr val="4C5A5F"/>
                </a:solidFill>
                <a:latin typeface="Gill Sans"/>
                <a:ea typeface="Gill Sans"/>
                <a:cs typeface="Gill Sans"/>
                <a:sym typeface="Gill Sans"/>
              </a:rPr>
              <a:t>Take the initiative (with a church, association, or network).</a:t>
            </a:r>
          </a:p>
          <a:p>
            <a:pPr marL="298450" indent="-298450" defTabSz="228600" hangingPunct="0">
              <a:lnSpc>
                <a:spcPct val="120000"/>
              </a:lnSpc>
              <a:buSzPct val="123000"/>
              <a:buFontTx/>
              <a:buChar char="•"/>
              <a:defRPr sz="5000">
                <a:solidFill>
                  <a:srgbClr val="FFFFFF"/>
                </a:solidFill>
                <a:latin typeface="Gill Sans"/>
                <a:ea typeface="Gill Sans"/>
                <a:cs typeface="Gill Sans"/>
                <a:sym typeface="Gill Sans"/>
              </a:defRPr>
            </a:pPr>
            <a:r>
              <a:rPr lang="en-US" sz="2500" kern="0" dirty="0">
                <a:solidFill>
                  <a:schemeClr val="tx2"/>
                </a:solidFill>
                <a:latin typeface="Gill Sans"/>
                <a:ea typeface="Gill Sans"/>
                <a:cs typeface="Gill Sans"/>
                <a:sym typeface="Gill Sans"/>
              </a:rPr>
              <a:t>Be willing to receive help that is not on your own terms. </a:t>
            </a:r>
          </a:p>
          <a:p>
            <a:pPr marL="298450" indent="-298450" defTabSz="228600" hangingPunct="0">
              <a:lnSpc>
                <a:spcPct val="120000"/>
              </a:lnSpc>
              <a:buSzPct val="123000"/>
              <a:buFontTx/>
              <a:buChar char="•"/>
              <a:defRPr sz="5000">
                <a:solidFill>
                  <a:srgbClr val="FFFFFF"/>
                </a:solidFill>
                <a:latin typeface="Gill Sans"/>
                <a:ea typeface="Gill Sans"/>
                <a:cs typeface="Gill Sans"/>
                <a:sym typeface="Gill Sans"/>
              </a:defRPr>
            </a:pPr>
            <a:r>
              <a:rPr lang="en-US" sz="2500" kern="0" dirty="0">
                <a:solidFill>
                  <a:srgbClr val="4C5A5F"/>
                </a:solidFill>
                <a:latin typeface="Gill Sans"/>
                <a:ea typeface="Gill Sans"/>
                <a:cs typeface="Gill Sans"/>
                <a:sym typeface="Gill Sans"/>
              </a:rPr>
              <a:t>Change leadership (not necessarily a change in leadership).</a:t>
            </a:r>
          </a:p>
          <a:p>
            <a:pPr marL="298450" indent="-298450" defTabSz="228600" hangingPunct="0">
              <a:lnSpc>
                <a:spcPct val="120000"/>
              </a:lnSpc>
              <a:buSzPct val="123000"/>
              <a:buFontTx/>
              <a:buChar char="•"/>
              <a:defRPr sz="5000">
                <a:solidFill>
                  <a:srgbClr val="FFFFFF"/>
                </a:solidFill>
                <a:latin typeface="Gill Sans"/>
                <a:ea typeface="Gill Sans"/>
                <a:cs typeface="Gill Sans"/>
                <a:sym typeface="Gill Sans"/>
              </a:defRPr>
            </a:pPr>
            <a:r>
              <a:rPr lang="en-US" sz="2500" kern="0" dirty="0">
                <a:solidFill>
                  <a:srgbClr val="4C5A5F"/>
                </a:solidFill>
                <a:latin typeface="Gill Sans"/>
                <a:ea typeface="Gill Sans"/>
                <a:cs typeface="Gill Sans"/>
                <a:sym typeface="Gill Sans"/>
              </a:rPr>
              <a:t>Be willing to do things to serve and reach out to the community.</a:t>
            </a:r>
          </a:p>
        </p:txBody>
      </p:sp>
    </p:spTree>
    <p:extLst>
      <p:ext uri="{BB962C8B-B14F-4D97-AF65-F5344CB8AC3E}">
        <p14:creationId xmlns:p14="http://schemas.microsoft.com/office/powerpoint/2010/main" val="3052052281"/>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47241" y="1956841"/>
            <a:ext cx="5078419" cy="2400657"/>
          </a:xfrm>
          <a:prstGeom prst="rect">
            <a:avLst/>
          </a:prstGeom>
        </p:spPr>
        <p:txBody>
          <a:bodyPr wrap="square">
            <a:spAutoFit/>
          </a:bodyPr>
          <a:lstStyle/>
          <a:p>
            <a:pPr defTabSz="1219169" hangingPunct="0"/>
            <a:r>
              <a:rPr lang="en-US" sz="5000" b="1" kern="0" dirty="0">
                <a:solidFill>
                  <a:srgbClr val="F49A60"/>
                </a:solidFill>
                <a:latin typeface="Gill Sans"/>
                <a:ea typeface="Gill Sans"/>
                <a:cs typeface="Gill Sans"/>
                <a:sym typeface="Helvetica Neue"/>
              </a:rPr>
              <a:t>Best Practices for the Healthy Church</a:t>
            </a:r>
          </a:p>
        </p:txBody>
      </p:sp>
      <p:sp>
        <p:nvSpPr>
          <p:cNvPr id="2" name="Rectangle 1"/>
          <p:cNvSpPr/>
          <p:nvPr/>
        </p:nvSpPr>
        <p:spPr>
          <a:xfrm>
            <a:off x="6319157" y="1095131"/>
            <a:ext cx="5519058" cy="4819781"/>
          </a:xfrm>
          <a:prstGeom prst="rect">
            <a:avLst/>
          </a:prstGeom>
        </p:spPr>
        <p:txBody>
          <a:bodyPr wrap="square">
            <a:spAutoFit/>
          </a:bodyPr>
          <a:lstStyle/>
          <a:p>
            <a:pPr marL="228600" indent="-228600" defTabSz="228600" hangingPunct="0">
              <a:lnSpc>
                <a:spcPct val="120000"/>
              </a:lnSpc>
              <a:buSzPct val="123000"/>
              <a:buFont typeface="Arial" panose="020B0604020202020204" pitchFamily="34" charset="0"/>
              <a:buChar char="•"/>
              <a:defRPr sz="5000">
                <a:solidFill>
                  <a:srgbClr val="4C5A5F"/>
                </a:solidFill>
                <a:latin typeface="Gill Sans"/>
                <a:ea typeface="Gill Sans"/>
                <a:cs typeface="Gill Sans"/>
                <a:sym typeface="Gill Sans"/>
              </a:defRPr>
            </a:pPr>
            <a:r>
              <a:rPr lang="en-US" sz="1600" kern="0" dirty="0">
                <a:solidFill>
                  <a:srgbClr val="4C5A5F"/>
                </a:solidFill>
                <a:latin typeface="Gill Sans"/>
                <a:sym typeface="Gill Sans"/>
              </a:rPr>
              <a:t>Build your church leadership pipeline</a:t>
            </a:r>
          </a:p>
          <a:p>
            <a:pPr marL="228600" indent="-228600" defTabSz="228600" hangingPunct="0">
              <a:lnSpc>
                <a:spcPct val="120000"/>
              </a:lnSpc>
              <a:buSzPct val="123000"/>
              <a:buFont typeface="Arial" panose="020B0604020202020204" pitchFamily="34" charset="0"/>
              <a:buChar char="•"/>
              <a:defRPr sz="5000">
                <a:solidFill>
                  <a:srgbClr val="4C5A5F"/>
                </a:solidFill>
                <a:latin typeface="Gill Sans"/>
                <a:ea typeface="Gill Sans"/>
                <a:cs typeface="Gill Sans"/>
                <a:sym typeface="Gill Sans"/>
              </a:defRPr>
            </a:pPr>
            <a:r>
              <a:rPr lang="en-US" sz="1600" kern="0" dirty="0">
                <a:solidFill>
                  <a:srgbClr val="4C5A5F"/>
                </a:solidFill>
                <a:latin typeface="Gill Sans"/>
                <a:sym typeface="Gill Sans"/>
              </a:rPr>
              <a:t>Find a Foster by: Building a relationship with a pastor</a:t>
            </a:r>
          </a:p>
          <a:p>
            <a:pPr defTabSz="228600" hangingPunct="0">
              <a:lnSpc>
                <a:spcPct val="120000"/>
              </a:lnSpc>
              <a:buSzPct val="123000"/>
              <a:defRPr sz="5000">
                <a:solidFill>
                  <a:srgbClr val="4C5A5F"/>
                </a:solidFill>
                <a:latin typeface="Gill Sans"/>
                <a:ea typeface="Gill Sans"/>
                <a:cs typeface="Gill Sans"/>
                <a:sym typeface="Gill Sans"/>
              </a:defRPr>
            </a:pPr>
            <a:r>
              <a:rPr lang="en-US" sz="1600" kern="0" dirty="0">
                <a:solidFill>
                  <a:srgbClr val="4C5A5F"/>
                </a:solidFill>
                <a:latin typeface="Gill Sans"/>
                <a:sym typeface="Gill Sans"/>
              </a:rPr>
              <a:t>	</a:t>
            </a:r>
          </a:p>
          <a:p>
            <a:pPr defTabSz="228600" hangingPunct="0">
              <a:lnSpc>
                <a:spcPct val="120000"/>
              </a:lnSpc>
              <a:buSzPct val="123000"/>
              <a:defRPr sz="5000">
                <a:solidFill>
                  <a:srgbClr val="4C5A5F"/>
                </a:solidFill>
                <a:latin typeface="Gill Sans"/>
                <a:ea typeface="Gill Sans"/>
                <a:cs typeface="Gill Sans"/>
                <a:sym typeface="Gill Sans"/>
              </a:defRPr>
            </a:pPr>
            <a:r>
              <a:rPr lang="en-US" sz="1600" kern="0" dirty="0">
                <a:solidFill>
                  <a:srgbClr val="4C5A5F"/>
                </a:solidFill>
                <a:latin typeface="Gill Sans"/>
                <a:sym typeface="Gill Sans"/>
              </a:rPr>
              <a:t>	- Take the initiative (with the motive of caring for the 			pastor or church not for leverage)</a:t>
            </a:r>
          </a:p>
          <a:p>
            <a:pPr defTabSz="228600" hangingPunct="0">
              <a:lnSpc>
                <a:spcPct val="120000"/>
              </a:lnSpc>
              <a:buSzPct val="123000"/>
              <a:defRPr sz="5000">
                <a:solidFill>
                  <a:srgbClr val="4C5A5F"/>
                </a:solidFill>
                <a:latin typeface="Gill Sans"/>
                <a:ea typeface="Gill Sans"/>
                <a:cs typeface="Gill Sans"/>
                <a:sym typeface="Gill Sans"/>
              </a:defRPr>
            </a:pPr>
            <a:r>
              <a:rPr lang="en-US" sz="1600" kern="0" dirty="0">
                <a:solidFill>
                  <a:srgbClr val="4C5A5F"/>
                </a:solidFill>
                <a:latin typeface="Gill Sans"/>
                <a:sym typeface="Gill Sans"/>
              </a:rPr>
              <a:t>	- One on one encouragement </a:t>
            </a:r>
          </a:p>
          <a:p>
            <a:pPr defTabSz="228600" hangingPunct="0">
              <a:lnSpc>
                <a:spcPct val="120000"/>
              </a:lnSpc>
              <a:buSzPct val="123000"/>
              <a:defRPr sz="5000">
                <a:solidFill>
                  <a:srgbClr val="4C5A5F"/>
                </a:solidFill>
                <a:latin typeface="Gill Sans"/>
                <a:ea typeface="Gill Sans"/>
                <a:cs typeface="Gill Sans"/>
                <a:sym typeface="Gill Sans"/>
              </a:defRPr>
            </a:pPr>
            <a:r>
              <a:rPr lang="en-US" sz="1600" kern="0" dirty="0">
                <a:solidFill>
                  <a:srgbClr val="4C5A5F"/>
                </a:solidFill>
                <a:latin typeface="Gill Sans"/>
                <a:sym typeface="Gill Sans"/>
              </a:rPr>
              <a:t>	- Coaching</a:t>
            </a:r>
          </a:p>
          <a:p>
            <a:pPr defTabSz="228600" hangingPunct="0">
              <a:lnSpc>
                <a:spcPct val="120000"/>
              </a:lnSpc>
              <a:buSzPct val="123000"/>
              <a:defRPr sz="5000">
                <a:solidFill>
                  <a:srgbClr val="4C5A5F"/>
                </a:solidFill>
                <a:latin typeface="Gill Sans"/>
                <a:ea typeface="Gill Sans"/>
                <a:cs typeface="Gill Sans"/>
                <a:sym typeface="Gill Sans"/>
              </a:defRPr>
            </a:pPr>
            <a:r>
              <a:rPr lang="en-US" sz="1600" kern="0" dirty="0">
                <a:solidFill>
                  <a:srgbClr val="4C5A5F"/>
                </a:solidFill>
                <a:latin typeface="Gill Sans"/>
                <a:sym typeface="Gill Sans"/>
              </a:rPr>
              <a:t>	- Cohorts </a:t>
            </a:r>
          </a:p>
          <a:p>
            <a:pPr defTabSz="228600" hangingPunct="0">
              <a:lnSpc>
                <a:spcPct val="120000"/>
              </a:lnSpc>
              <a:buSzPct val="123000"/>
              <a:defRPr sz="5000">
                <a:solidFill>
                  <a:srgbClr val="4C5A5F"/>
                </a:solidFill>
                <a:latin typeface="Gill Sans"/>
                <a:ea typeface="Gill Sans"/>
                <a:cs typeface="Gill Sans"/>
                <a:sym typeface="Gill Sans"/>
              </a:defRPr>
            </a:pPr>
            <a:r>
              <a:rPr lang="en-US" sz="1600" kern="0" dirty="0">
                <a:solidFill>
                  <a:srgbClr val="4C5A5F"/>
                </a:solidFill>
                <a:latin typeface="Gill Sans"/>
                <a:sym typeface="Gill Sans"/>
              </a:rPr>
              <a:t>		“Reach out to some pastors of struggling churches. 			Buy lunch or coffee. Build a relationship. If this 					becomes several connections, start a cohort.”</a:t>
            </a:r>
          </a:p>
          <a:p>
            <a:pPr defTabSz="228600" hangingPunct="0">
              <a:lnSpc>
                <a:spcPct val="120000"/>
              </a:lnSpc>
              <a:buSzPct val="123000"/>
              <a:defRPr sz="5000">
                <a:solidFill>
                  <a:srgbClr val="4C5A5F"/>
                </a:solidFill>
                <a:latin typeface="Gill Sans"/>
                <a:ea typeface="Gill Sans"/>
                <a:cs typeface="Gill Sans"/>
                <a:sym typeface="Gill Sans"/>
              </a:defRPr>
            </a:pPr>
            <a:endParaRPr lang="en-US" sz="1600" kern="0" dirty="0">
              <a:solidFill>
                <a:srgbClr val="4C5A5F"/>
              </a:solidFill>
              <a:latin typeface="Gill Sans"/>
              <a:sym typeface="Gill Sans"/>
            </a:endParaRPr>
          </a:p>
          <a:p>
            <a:pPr marL="317500" indent="-317500" defTabSz="228600" hangingPunct="0">
              <a:lnSpc>
                <a:spcPct val="120000"/>
              </a:lnSpc>
              <a:buSzPct val="123000"/>
              <a:buFontTx/>
              <a:buChar char="•"/>
              <a:defRPr sz="5000">
                <a:solidFill>
                  <a:srgbClr val="4C5A5F"/>
                </a:solidFill>
                <a:latin typeface="Gill Sans"/>
                <a:ea typeface="Gill Sans"/>
                <a:cs typeface="Gill Sans"/>
                <a:sym typeface="Gill Sans"/>
              </a:defRPr>
            </a:pPr>
            <a:r>
              <a:rPr lang="en-US" sz="1600" kern="0" dirty="0">
                <a:solidFill>
                  <a:srgbClr val="4C5A5F"/>
                </a:solidFill>
                <a:latin typeface="Gill Sans"/>
                <a:sym typeface="Gill Sans"/>
              </a:rPr>
              <a:t>Reach out to some pastors of struggling churches. </a:t>
            </a:r>
          </a:p>
          <a:p>
            <a:pPr marL="317500" indent="-317500" defTabSz="228600" hangingPunct="0">
              <a:lnSpc>
                <a:spcPct val="120000"/>
              </a:lnSpc>
              <a:buSzPct val="123000"/>
              <a:buFontTx/>
              <a:buChar char="•"/>
              <a:defRPr sz="5000">
                <a:solidFill>
                  <a:srgbClr val="4C5A5F"/>
                </a:solidFill>
                <a:latin typeface="Gill Sans"/>
                <a:ea typeface="Gill Sans"/>
                <a:cs typeface="Gill Sans"/>
                <a:sym typeface="Gill Sans"/>
              </a:defRPr>
            </a:pPr>
            <a:r>
              <a:rPr lang="en-US" sz="1600" kern="0" dirty="0">
                <a:solidFill>
                  <a:srgbClr val="4C5A5F"/>
                </a:solidFill>
                <a:latin typeface="Gill Sans"/>
                <a:sym typeface="Gill Sans"/>
              </a:rPr>
              <a:t>Host a one day fostering intensive.</a:t>
            </a:r>
          </a:p>
          <a:p>
            <a:pPr marL="317500" indent="-317500" defTabSz="228600" hangingPunct="0">
              <a:lnSpc>
                <a:spcPct val="120000"/>
              </a:lnSpc>
              <a:buSzPct val="123000"/>
              <a:buFontTx/>
              <a:buChar char="•"/>
              <a:defRPr sz="5000">
                <a:solidFill>
                  <a:srgbClr val="4C5A5F"/>
                </a:solidFill>
                <a:latin typeface="Gill Sans"/>
                <a:ea typeface="Gill Sans"/>
                <a:cs typeface="Gill Sans"/>
                <a:sym typeface="Gill Sans"/>
              </a:defRPr>
            </a:pPr>
            <a:r>
              <a:rPr lang="en-US" sz="1600" kern="0" dirty="0">
                <a:solidFill>
                  <a:srgbClr val="4C5A5F"/>
                </a:solidFill>
                <a:latin typeface="Gill Sans"/>
                <a:sym typeface="Gill Sans"/>
              </a:rPr>
              <a:t>Be involved in your association (not for gain).</a:t>
            </a:r>
          </a:p>
          <a:p>
            <a:pPr defTabSz="228600" hangingPunct="0">
              <a:lnSpc>
                <a:spcPct val="120000"/>
              </a:lnSpc>
              <a:buSzPct val="123000"/>
              <a:defRPr sz="5000">
                <a:solidFill>
                  <a:srgbClr val="4C5A5F"/>
                </a:solidFill>
                <a:latin typeface="Gill Sans"/>
                <a:ea typeface="Gill Sans"/>
                <a:cs typeface="Gill Sans"/>
                <a:sym typeface="Gill Sans"/>
              </a:defRPr>
            </a:pPr>
            <a:r>
              <a:rPr lang="en-US" sz="1600" kern="0" dirty="0">
                <a:solidFill>
                  <a:srgbClr val="4C5A5F"/>
                </a:solidFill>
                <a:latin typeface="Gill Sans"/>
                <a:sym typeface="Gill Sans"/>
              </a:rPr>
              <a:t>		</a:t>
            </a:r>
          </a:p>
        </p:txBody>
      </p:sp>
      <p:sp>
        <p:nvSpPr>
          <p:cNvPr id="7" name="Rectangle 6"/>
          <p:cNvSpPr/>
          <p:nvPr/>
        </p:nvSpPr>
        <p:spPr>
          <a:xfrm>
            <a:off x="647241" y="4781649"/>
            <a:ext cx="2242457" cy="494751"/>
          </a:xfrm>
          <a:prstGeom prst="rect">
            <a:avLst/>
          </a:prstGeom>
        </p:spPr>
        <p:txBody>
          <a:bodyPr wrap="square">
            <a:spAutoFit/>
          </a:bodyPr>
          <a:lstStyle/>
          <a:p>
            <a:pPr defTabSz="228600" hangingPunct="0">
              <a:lnSpc>
                <a:spcPct val="120000"/>
              </a:lnSpc>
              <a:defRPr sz="10000">
                <a:solidFill>
                  <a:srgbClr val="F49A60"/>
                </a:solidFill>
                <a:latin typeface="Gill Sans SemiBold"/>
                <a:ea typeface="Gill Sans SemiBold"/>
                <a:cs typeface="Gill Sans SemiBold"/>
                <a:sym typeface="Gill Sans SemiBold"/>
              </a:defRPr>
            </a:pPr>
            <a:r>
              <a:rPr lang="en-US" sz="2400" kern="0" dirty="0" smtClean="0">
                <a:solidFill>
                  <a:srgbClr val="F49A60"/>
                </a:solidFill>
                <a:latin typeface="Gill Sans SemiBold"/>
                <a:sym typeface="Gill Sans SemiBold"/>
              </a:rPr>
              <a:t>Getting Ready</a:t>
            </a:r>
            <a:endParaRPr lang="en-US" sz="5000" kern="0" dirty="0">
              <a:solidFill>
                <a:srgbClr val="F49A60"/>
              </a:solidFill>
              <a:latin typeface="Gill Sans SemiBold"/>
              <a:sym typeface="Gill Sans SemiBold"/>
            </a:endParaRPr>
          </a:p>
        </p:txBody>
      </p:sp>
    </p:spTree>
    <p:extLst>
      <p:ext uri="{BB962C8B-B14F-4D97-AF65-F5344CB8AC3E}">
        <p14:creationId xmlns:p14="http://schemas.microsoft.com/office/powerpoint/2010/main" val="2058419422"/>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47241" y="1956841"/>
            <a:ext cx="5078419" cy="2400657"/>
          </a:xfrm>
          <a:prstGeom prst="rect">
            <a:avLst/>
          </a:prstGeom>
        </p:spPr>
        <p:txBody>
          <a:bodyPr wrap="square">
            <a:spAutoFit/>
          </a:bodyPr>
          <a:lstStyle/>
          <a:p>
            <a:pPr defTabSz="1219169" hangingPunct="0"/>
            <a:r>
              <a:rPr lang="en-US" sz="5000" b="1" kern="0" dirty="0">
                <a:solidFill>
                  <a:srgbClr val="F49A60"/>
                </a:solidFill>
                <a:latin typeface="Gill Sans"/>
                <a:ea typeface="Gill Sans"/>
                <a:cs typeface="Gill Sans"/>
                <a:sym typeface="Helvetica Neue"/>
              </a:rPr>
              <a:t>Best Practices for the Healthy Church</a:t>
            </a:r>
          </a:p>
        </p:txBody>
      </p:sp>
      <p:sp>
        <p:nvSpPr>
          <p:cNvPr id="7" name="Rectangle 6"/>
          <p:cNvSpPr/>
          <p:nvPr/>
        </p:nvSpPr>
        <p:spPr>
          <a:xfrm>
            <a:off x="647241" y="4753950"/>
            <a:ext cx="3045621" cy="535531"/>
          </a:xfrm>
          <a:prstGeom prst="rect">
            <a:avLst/>
          </a:prstGeom>
        </p:spPr>
        <p:txBody>
          <a:bodyPr wrap="square">
            <a:spAutoFit/>
          </a:bodyPr>
          <a:lstStyle/>
          <a:p>
            <a:pPr defTabSz="228600" hangingPunct="0">
              <a:lnSpc>
                <a:spcPct val="120000"/>
              </a:lnSpc>
              <a:defRPr sz="10000">
                <a:solidFill>
                  <a:srgbClr val="F49A60"/>
                </a:solidFill>
                <a:latin typeface="Gill Sans SemiBold"/>
                <a:ea typeface="Gill Sans SemiBold"/>
                <a:cs typeface="Gill Sans SemiBold"/>
                <a:sym typeface="Gill Sans SemiBold"/>
              </a:defRPr>
            </a:pPr>
            <a:r>
              <a:rPr lang="en-US" sz="2400" kern="0" dirty="0">
                <a:solidFill>
                  <a:srgbClr val="F49A60"/>
                </a:solidFill>
                <a:latin typeface="Gill Sans SemiBold"/>
                <a:sym typeface="Gill Sans SemiBold"/>
              </a:rPr>
              <a:t>Are We a Good Fit?</a:t>
            </a:r>
            <a:endParaRPr lang="en-US" sz="5000" kern="0" dirty="0">
              <a:solidFill>
                <a:srgbClr val="F49A60"/>
              </a:solidFill>
              <a:latin typeface="Gill Sans SemiBold"/>
              <a:sym typeface="Gill Sans SemiBold"/>
            </a:endParaRPr>
          </a:p>
        </p:txBody>
      </p:sp>
      <p:sp>
        <p:nvSpPr>
          <p:cNvPr id="4" name="Rectangle 3"/>
          <p:cNvSpPr/>
          <p:nvPr/>
        </p:nvSpPr>
        <p:spPr>
          <a:xfrm>
            <a:off x="6460672" y="1965494"/>
            <a:ext cx="4985657" cy="3323987"/>
          </a:xfrm>
          <a:prstGeom prst="rect">
            <a:avLst/>
          </a:prstGeom>
        </p:spPr>
        <p:txBody>
          <a:bodyPr wrap="square">
            <a:spAutoFit/>
          </a:bodyPr>
          <a:lstStyle/>
          <a:p>
            <a:pPr marL="317500" indent="-317500" defTabSz="228600" hangingPunct="0">
              <a:lnSpc>
                <a:spcPct val="120000"/>
              </a:lnSpc>
              <a:buSzPct val="123000"/>
              <a:buFontTx/>
              <a:buChar char="•"/>
              <a:defRPr sz="5000">
                <a:solidFill>
                  <a:srgbClr val="4C5A5F"/>
                </a:solidFill>
                <a:latin typeface="Gill Sans"/>
                <a:ea typeface="Gill Sans"/>
                <a:cs typeface="Gill Sans"/>
                <a:sym typeface="Gill Sans"/>
              </a:defRPr>
            </a:pPr>
            <a:r>
              <a:rPr lang="en-US" sz="2500" kern="0" dirty="0">
                <a:solidFill>
                  <a:srgbClr val="4C5A5F"/>
                </a:solidFill>
                <a:latin typeface="Gill Sans"/>
                <a:sym typeface="Gill Sans"/>
              </a:rPr>
              <a:t>Doctrine and Polity</a:t>
            </a:r>
          </a:p>
          <a:p>
            <a:pPr marL="317500" indent="-317500" defTabSz="228600" hangingPunct="0">
              <a:lnSpc>
                <a:spcPct val="120000"/>
              </a:lnSpc>
              <a:buSzPct val="123000"/>
              <a:buFontTx/>
              <a:buChar char="•"/>
              <a:defRPr sz="5000">
                <a:solidFill>
                  <a:srgbClr val="4C5A5F"/>
                </a:solidFill>
                <a:latin typeface="Gill Sans"/>
                <a:ea typeface="Gill Sans"/>
                <a:cs typeface="Gill Sans"/>
                <a:sym typeface="Gill Sans"/>
              </a:defRPr>
            </a:pPr>
            <a:r>
              <a:rPr lang="en-US" sz="2500" kern="0" dirty="0">
                <a:solidFill>
                  <a:srgbClr val="4C5A5F"/>
                </a:solidFill>
                <a:latin typeface="Gill Sans"/>
                <a:sym typeface="Gill Sans"/>
              </a:rPr>
              <a:t>Leadership</a:t>
            </a:r>
          </a:p>
          <a:p>
            <a:pPr marL="317500" indent="-317500" defTabSz="228600" hangingPunct="0">
              <a:lnSpc>
                <a:spcPct val="120000"/>
              </a:lnSpc>
              <a:buSzPct val="123000"/>
              <a:buFontTx/>
              <a:buChar char="•"/>
              <a:defRPr sz="5000">
                <a:solidFill>
                  <a:srgbClr val="4C5A5F"/>
                </a:solidFill>
                <a:latin typeface="Gill Sans"/>
                <a:ea typeface="Gill Sans"/>
                <a:cs typeface="Gill Sans"/>
                <a:sym typeface="Gill Sans"/>
              </a:defRPr>
            </a:pPr>
            <a:r>
              <a:rPr lang="en-US" sz="2500" kern="0" dirty="0">
                <a:solidFill>
                  <a:srgbClr val="4C5A5F"/>
                </a:solidFill>
                <a:latin typeface="Gill Sans"/>
                <a:sym typeface="Gill Sans"/>
              </a:rPr>
              <a:t>Community (to reach)</a:t>
            </a:r>
          </a:p>
          <a:p>
            <a:pPr marL="317500" indent="-317500" defTabSz="228600" hangingPunct="0">
              <a:lnSpc>
                <a:spcPct val="120000"/>
              </a:lnSpc>
              <a:buSzPct val="123000"/>
              <a:buFontTx/>
              <a:buChar char="•"/>
              <a:defRPr sz="5000">
                <a:solidFill>
                  <a:srgbClr val="4C5A5F"/>
                </a:solidFill>
                <a:latin typeface="Gill Sans"/>
                <a:ea typeface="Gill Sans"/>
                <a:cs typeface="Gill Sans"/>
                <a:sym typeface="Gill Sans"/>
              </a:defRPr>
            </a:pPr>
            <a:r>
              <a:rPr lang="en-US" sz="2500" kern="0" dirty="0">
                <a:solidFill>
                  <a:srgbClr val="4C5A5F"/>
                </a:solidFill>
                <a:latin typeface="Gill Sans"/>
                <a:sym typeface="Gill Sans"/>
              </a:rPr>
              <a:t>Facility Assessment</a:t>
            </a:r>
          </a:p>
          <a:p>
            <a:pPr marL="317500" indent="-317500" defTabSz="228600" hangingPunct="0">
              <a:lnSpc>
                <a:spcPct val="120000"/>
              </a:lnSpc>
              <a:buSzPct val="123000"/>
              <a:buFontTx/>
              <a:buChar char="•"/>
              <a:defRPr sz="5000">
                <a:solidFill>
                  <a:srgbClr val="4C5A5F"/>
                </a:solidFill>
                <a:latin typeface="Gill Sans"/>
                <a:ea typeface="Gill Sans"/>
                <a:cs typeface="Gill Sans"/>
                <a:sym typeface="Gill Sans"/>
              </a:defRPr>
            </a:pPr>
            <a:r>
              <a:rPr lang="en-US" sz="2500" kern="0" dirty="0">
                <a:solidFill>
                  <a:srgbClr val="4C5A5F"/>
                </a:solidFill>
                <a:latin typeface="Gill Sans"/>
                <a:sym typeface="Gill Sans"/>
              </a:rPr>
              <a:t>Bylaws and Governing Documents</a:t>
            </a:r>
          </a:p>
          <a:p>
            <a:pPr marL="317500" indent="-317500" defTabSz="228600" hangingPunct="0">
              <a:lnSpc>
                <a:spcPct val="120000"/>
              </a:lnSpc>
              <a:buSzPct val="123000"/>
              <a:buFontTx/>
              <a:buChar char="•"/>
              <a:defRPr sz="5000">
                <a:solidFill>
                  <a:srgbClr val="4C5A5F"/>
                </a:solidFill>
                <a:latin typeface="Gill Sans"/>
                <a:ea typeface="Gill Sans"/>
                <a:cs typeface="Gill Sans"/>
                <a:sym typeface="Gill Sans"/>
              </a:defRPr>
            </a:pPr>
            <a:r>
              <a:rPr lang="en-US" sz="2500" kern="0" dirty="0">
                <a:solidFill>
                  <a:srgbClr val="4C5A5F"/>
                </a:solidFill>
                <a:latin typeface="Gill Sans"/>
                <a:sym typeface="Gill Sans"/>
              </a:rPr>
              <a:t>Financial</a:t>
            </a:r>
          </a:p>
        </p:txBody>
      </p:sp>
    </p:spTree>
    <p:extLst>
      <p:ext uri="{BB962C8B-B14F-4D97-AF65-F5344CB8AC3E}">
        <p14:creationId xmlns:p14="http://schemas.microsoft.com/office/powerpoint/2010/main" val="2872474590"/>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47241" y="1956841"/>
            <a:ext cx="5078419" cy="2400657"/>
          </a:xfrm>
          <a:prstGeom prst="rect">
            <a:avLst/>
          </a:prstGeom>
        </p:spPr>
        <p:txBody>
          <a:bodyPr wrap="square">
            <a:spAutoFit/>
          </a:bodyPr>
          <a:lstStyle/>
          <a:p>
            <a:pPr defTabSz="1219169" hangingPunct="0"/>
            <a:r>
              <a:rPr lang="en-US" sz="5000" b="1" kern="0" dirty="0">
                <a:solidFill>
                  <a:srgbClr val="F49A60"/>
                </a:solidFill>
                <a:latin typeface="Gill Sans"/>
                <a:ea typeface="Gill Sans"/>
                <a:cs typeface="Gill Sans"/>
                <a:sym typeface="Helvetica Neue"/>
              </a:rPr>
              <a:t>Best Practices for the Healthy Church</a:t>
            </a:r>
          </a:p>
        </p:txBody>
      </p:sp>
      <p:sp>
        <p:nvSpPr>
          <p:cNvPr id="7" name="Rectangle 6"/>
          <p:cNvSpPr/>
          <p:nvPr/>
        </p:nvSpPr>
        <p:spPr>
          <a:xfrm>
            <a:off x="647241" y="4716335"/>
            <a:ext cx="3045621" cy="494751"/>
          </a:xfrm>
          <a:prstGeom prst="rect">
            <a:avLst/>
          </a:prstGeom>
        </p:spPr>
        <p:txBody>
          <a:bodyPr wrap="square">
            <a:spAutoFit/>
          </a:bodyPr>
          <a:lstStyle/>
          <a:p>
            <a:pPr lvl="0" defTabSz="228600" hangingPunct="0">
              <a:lnSpc>
                <a:spcPct val="120000"/>
              </a:lnSpc>
              <a:defRPr sz="10000">
                <a:solidFill>
                  <a:srgbClr val="F49A60"/>
                </a:solidFill>
                <a:latin typeface="Gill Sans SemiBold"/>
                <a:ea typeface="Gill Sans SemiBold"/>
                <a:cs typeface="Gill Sans SemiBold"/>
                <a:sym typeface="Gill Sans SemiBold"/>
              </a:defRPr>
            </a:pPr>
            <a:r>
              <a:rPr lang="en-US" sz="2400" kern="0" dirty="0" smtClean="0">
                <a:solidFill>
                  <a:srgbClr val="F49A60"/>
                </a:solidFill>
                <a:latin typeface="Gill Sans SemiBold"/>
                <a:sym typeface="Gill Sans SemiBold"/>
              </a:rPr>
              <a:t>How Do We Start?</a:t>
            </a:r>
            <a:endParaRPr lang="en-US" sz="5000" kern="0" dirty="0">
              <a:solidFill>
                <a:srgbClr val="F49A60"/>
              </a:solidFill>
              <a:latin typeface="Gill Sans SemiBold"/>
              <a:sym typeface="Gill Sans SemiBold"/>
            </a:endParaRPr>
          </a:p>
        </p:txBody>
      </p:sp>
      <p:sp>
        <p:nvSpPr>
          <p:cNvPr id="4" name="Rectangle 3"/>
          <p:cNvSpPr/>
          <p:nvPr/>
        </p:nvSpPr>
        <p:spPr>
          <a:xfrm>
            <a:off x="6382295" y="808974"/>
            <a:ext cx="5344886" cy="5016758"/>
          </a:xfrm>
          <a:prstGeom prst="rect">
            <a:avLst/>
          </a:prstGeom>
        </p:spPr>
        <p:txBody>
          <a:bodyPr wrap="square">
            <a:spAutoFit/>
          </a:bodyPr>
          <a:lstStyle/>
          <a:p>
            <a:pPr defTabSz="1219169" hangingPunct="0"/>
            <a:endParaRPr lang="en-US" sz="1600" kern="0" dirty="0">
              <a:solidFill>
                <a:srgbClr val="4C5A5F"/>
              </a:solidFill>
              <a:latin typeface="Gill Sans"/>
              <a:ea typeface="Gill Sans"/>
              <a:cs typeface="Gill Sans"/>
              <a:sym typeface="Helvetica Neue"/>
            </a:endParaRPr>
          </a:p>
          <a:p>
            <a:pPr marL="228600" indent="-228600" defTabSz="1219169" hangingPunct="0">
              <a:buFont typeface="Arial" panose="020B0604020202020204" pitchFamily="34" charset="0"/>
              <a:buChar char="•"/>
            </a:pPr>
            <a:r>
              <a:rPr lang="en-US" sz="1600" kern="0" dirty="0">
                <a:solidFill>
                  <a:srgbClr val="4C5A5F"/>
                </a:solidFill>
                <a:latin typeface="Gill Sans"/>
                <a:ea typeface="Gill Sans"/>
                <a:cs typeface="Gill Sans"/>
                <a:sym typeface="Helvetica Neue"/>
              </a:rPr>
              <a:t>Ask your team to serve no more but no less than a year (rotation of some for programming is ok helpful).</a:t>
            </a:r>
          </a:p>
          <a:p>
            <a:pPr marL="0" lvl="1" indent="228600" defTabSz="1219169" hangingPunct="0"/>
            <a:endParaRPr lang="en-US" sz="1600" kern="0" dirty="0">
              <a:solidFill>
                <a:srgbClr val="4C5A5F"/>
              </a:solidFill>
              <a:latin typeface="Gill Sans"/>
              <a:ea typeface="Gill Sans"/>
              <a:cs typeface="Gill Sans"/>
              <a:sym typeface="Helvetica Neue"/>
            </a:endParaRPr>
          </a:p>
          <a:p>
            <a:pPr marL="228600" indent="-228600" defTabSz="1219169" hangingPunct="0">
              <a:buFont typeface="Arial" panose="020B0604020202020204" pitchFamily="34" charset="0"/>
              <a:buChar char="•"/>
            </a:pPr>
            <a:r>
              <a:rPr lang="en-US" sz="1600" kern="0" dirty="0">
                <a:solidFill>
                  <a:srgbClr val="4C5A5F"/>
                </a:solidFill>
                <a:latin typeface="Gill Sans"/>
                <a:ea typeface="Gill Sans"/>
                <a:cs typeface="Gill Sans"/>
                <a:sym typeface="Helvetica Neue"/>
              </a:rPr>
              <a:t>Think like a missionary (learn context, resist attitude of superiority).</a:t>
            </a:r>
          </a:p>
          <a:p>
            <a:pPr defTabSz="1219169" hangingPunct="0"/>
            <a:endParaRPr lang="en-US" sz="1600" kern="0" dirty="0">
              <a:solidFill>
                <a:srgbClr val="4C5A5F"/>
              </a:solidFill>
              <a:latin typeface="Gill Sans"/>
              <a:ea typeface="Gill Sans"/>
              <a:cs typeface="Gill Sans"/>
              <a:sym typeface="Helvetica Neue"/>
            </a:endParaRPr>
          </a:p>
          <a:p>
            <a:pPr marL="228600" indent="-228600" defTabSz="1219169" hangingPunct="0">
              <a:buFont typeface="Arial" panose="020B0604020202020204" pitchFamily="34" charset="0"/>
              <a:buChar char="•"/>
            </a:pPr>
            <a:r>
              <a:rPr lang="en-US" sz="1600" kern="0" dirty="0">
                <a:solidFill>
                  <a:srgbClr val="4C5A5F"/>
                </a:solidFill>
                <a:latin typeface="Gill Sans"/>
                <a:ea typeface="Gill Sans"/>
                <a:cs typeface="Gill Sans"/>
                <a:sym typeface="Helvetica Neue"/>
              </a:rPr>
              <a:t>How long?:</a:t>
            </a:r>
          </a:p>
          <a:p>
            <a:pPr defTabSz="1219169" hangingPunct="0"/>
            <a:r>
              <a:rPr lang="en-US" sz="1600" kern="0" dirty="0">
                <a:solidFill>
                  <a:srgbClr val="4C5A5F"/>
                </a:solidFill>
                <a:latin typeface="Gill Sans"/>
                <a:ea typeface="Gill Sans"/>
                <a:cs typeface="Gill Sans"/>
                <a:sym typeface="Helvetica Neue"/>
              </a:rPr>
              <a:t>    - 3 months- bridge for healthy transition in a crisis.</a:t>
            </a:r>
          </a:p>
          <a:p>
            <a:pPr defTabSz="1219169" hangingPunct="0"/>
            <a:r>
              <a:rPr lang="en-US" sz="1600" kern="0" dirty="0">
                <a:solidFill>
                  <a:srgbClr val="4C5A5F"/>
                </a:solidFill>
                <a:latin typeface="Gill Sans"/>
                <a:ea typeface="Gill Sans"/>
                <a:cs typeface="Gill Sans"/>
                <a:sym typeface="Helvetica Neue"/>
              </a:rPr>
              <a:t>    - 6 months- if they need a strategy and some</a:t>
            </a:r>
          </a:p>
          <a:p>
            <a:pPr defTabSz="1219169" hangingPunct="0"/>
            <a:r>
              <a:rPr lang="en-US" sz="1600" kern="0" dirty="0">
                <a:solidFill>
                  <a:srgbClr val="4C5A5F"/>
                </a:solidFill>
                <a:latin typeface="Gill Sans"/>
                <a:ea typeface="Gill Sans"/>
                <a:cs typeface="Gill Sans"/>
                <a:sym typeface="Helvetica Neue"/>
              </a:rPr>
              <a:t>      training. </a:t>
            </a:r>
          </a:p>
          <a:p>
            <a:pPr defTabSz="1219169" hangingPunct="0"/>
            <a:r>
              <a:rPr lang="en-US" sz="1600" kern="0" dirty="0">
                <a:solidFill>
                  <a:srgbClr val="4C5A5F"/>
                </a:solidFill>
                <a:latin typeface="Gill Sans"/>
                <a:ea typeface="Gill Sans"/>
                <a:cs typeface="Gill Sans"/>
                <a:sym typeface="Helvetica Neue"/>
              </a:rPr>
              <a:t>    - 1 year- providing a possible new context and      </a:t>
            </a:r>
          </a:p>
          <a:p>
            <a:pPr defTabSz="1219169" hangingPunct="0"/>
            <a:r>
              <a:rPr lang="en-US" sz="1600" kern="0" dirty="0">
                <a:solidFill>
                  <a:srgbClr val="4C5A5F"/>
                </a:solidFill>
                <a:latin typeface="Gill Sans"/>
                <a:ea typeface="Gill Sans"/>
                <a:cs typeface="Gill Sans"/>
                <a:sym typeface="Helvetica Neue"/>
              </a:rPr>
              <a:t>      leadership.</a:t>
            </a:r>
          </a:p>
          <a:p>
            <a:pPr defTabSz="1219169" hangingPunct="0"/>
            <a:r>
              <a:rPr lang="en-US" sz="1600" kern="0" dirty="0">
                <a:solidFill>
                  <a:srgbClr val="4C5A5F"/>
                </a:solidFill>
                <a:latin typeface="Gill Sans"/>
                <a:ea typeface="Gill Sans"/>
                <a:cs typeface="Gill Sans"/>
                <a:sym typeface="Helvetica Neue"/>
              </a:rPr>
              <a:t>    - 15-18 months- only if needed to exit well</a:t>
            </a:r>
          </a:p>
          <a:p>
            <a:pPr defTabSz="1219169" hangingPunct="0"/>
            <a:r>
              <a:rPr lang="en-US" sz="1600" kern="0" dirty="0">
                <a:solidFill>
                  <a:srgbClr val="4C5A5F"/>
                </a:solidFill>
                <a:latin typeface="Gill Sans"/>
                <a:ea typeface="Gill Sans"/>
                <a:cs typeface="Gill Sans"/>
                <a:sym typeface="Helvetica Neue"/>
              </a:rPr>
              <a:t> </a:t>
            </a:r>
          </a:p>
          <a:p>
            <a:pPr marL="228600" indent="-228600" defTabSz="1219169" hangingPunct="0">
              <a:buFont typeface="Arial" panose="020B0604020202020204" pitchFamily="34" charset="0"/>
              <a:buChar char="•"/>
            </a:pPr>
            <a:r>
              <a:rPr lang="en-US" sz="1600" kern="0" dirty="0">
                <a:solidFill>
                  <a:srgbClr val="4C5A5F"/>
                </a:solidFill>
                <a:latin typeface="Gill Sans"/>
                <a:ea typeface="Gill Sans"/>
                <a:cs typeface="Gill Sans"/>
                <a:sym typeface="Helvetica Neue"/>
              </a:rPr>
              <a:t>Have a </a:t>
            </a:r>
            <a:r>
              <a:rPr lang="en-US" sz="1600" kern="0" dirty="0">
                <a:latin typeface="Gill Sans"/>
                <a:ea typeface="Gill Sans"/>
                <a:cs typeface="Gill Sans"/>
                <a:sym typeface="Helvetica Neue"/>
              </a:rPr>
              <a:t>Document of Understanding (DOU)/Covenant of Relationship </a:t>
            </a:r>
            <a:r>
              <a:rPr lang="en-US" sz="1600" kern="0" dirty="0">
                <a:solidFill>
                  <a:srgbClr val="4C5A5F"/>
                </a:solidFill>
                <a:latin typeface="Gill Sans"/>
                <a:ea typeface="Gill Sans"/>
                <a:cs typeface="Gill Sans"/>
                <a:sym typeface="Helvetica Neue"/>
              </a:rPr>
              <a:t>with the expectations for both churches. </a:t>
            </a:r>
          </a:p>
          <a:p>
            <a:pPr marL="228600" indent="-228600" defTabSz="1219169" hangingPunct="0">
              <a:buFont typeface="Arial" panose="020B0604020202020204" pitchFamily="34" charset="0"/>
              <a:buChar char="•"/>
            </a:pPr>
            <a:r>
              <a:rPr lang="en-US" sz="1600" kern="0" dirty="0">
                <a:solidFill>
                  <a:srgbClr val="4C5A5F"/>
                </a:solidFill>
                <a:latin typeface="Gill Sans"/>
                <a:ea typeface="Gill Sans"/>
                <a:cs typeface="Gill Sans"/>
                <a:sym typeface="Helvetica Neue"/>
              </a:rPr>
              <a:t>Start with the greatest needs (children, worship, and outreach).</a:t>
            </a:r>
          </a:p>
        </p:txBody>
      </p:sp>
    </p:spTree>
    <p:extLst>
      <p:ext uri="{BB962C8B-B14F-4D97-AF65-F5344CB8AC3E}">
        <p14:creationId xmlns:p14="http://schemas.microsoft.com/office/powerpoint/2010/main" val="201165995"/>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47241" y="1956841"/>
            <a:ext cx="5078419" cy="2400657"/>
          </a:xfrm>
          <a:prstGeom prst="rect">
            <a:avLst/>
          </a:prstGeom>
        </p:spPr>
        <p:txBody>
          <a:bodyPr wrap="square">
            <a:spAutoFit/>
          </a:bodyPr>
          <a:lstStyle/>
          <a:p>
            <a:pPr defTabSz="1219169" hangingPunct="0"/>
            <a:r>
              <a:rPr lang="en-US" sz="5000" b="1" kern="0" dirty="0">
                <a:solidFill>
                  <a:srgbClr val="F49A60"/>
                </a:solidFill>
                <a:latin typeface="Gill Sans"/>
                <a:ea typeface="Gill Sans"/>
                <a:cs typeface="Gill Sans"/>
                <a:sym typeface="Helvetica Neue"/>
              </a:rPr>
              <a:t>Best Practices for the Healthy Church</a:t>
            </a:r>
          </a:p>
        </p:txBody>
      </p:sp>
      <p:sp>
        <p:nvSpPr>
          <p:cNvPr id="7" name="Rectangle 6"/>
          <p:cNvSpPr/>
          <p:nvPr/>
        </p:nvSpPr>
        <p:spPr>
          <a:xfrm>
            <a:off x="647241" y="4748992"/>
            <a:ext cx="3045621" cy="494751"/>
          </a:xfrm>
          <a:prstGeom prst="rect">
            <a:avLst/>
          </a:prstGeom>
        </p:spPr>
        <p:txBody>
          <a:bodyPr wrap="square">
            <a:spAutoFit/>
          </a:bodyPr>
          <a:lstStyle/>
          <a:p>
            <a:pPr lvl="0" defTabSz="228600" hangingPunct="0">
              <a:lnSpc>
                <a:spcPct val="120000"/>
              </a:lnSpc>
              <a:defRPr sz="10000">
                <a:solidFill>
                  <a:srgbClr val="F49A60"/>
                </a:solidFill>
                <a:latin typeface="Gill Sans SemiBold"/>
                <a:ea typeface="Gill Sans SemiBold"/>
                <a:cs typeface="Gill Sans SemiBold"/>
                <a:sym typeface="Gill Sans SemiBold"/>
              </a:defRPr>
            </a:pPr>
            <a:r>
              <a:rPr lang="en-US" sz="2400" kern="0" dirty="0" smtClean="0">
                <a:solidFill>
                  <a:srgbClr val="F49A60"/>
                </a:solidFill>
                <a:latin typeface="Gill Sans SemiBold"/>
                <a:sym typeface="Gill Sans SemiBold"/>
              </a:rPr>
              <a:t>During the Foster</a:t>
            </a:r>
            <a:endParaRPr lang="en-US" sz="5000" kern="0" dirty="0">
              <a:solidFill>
                <a:srgbClr val="F49A60"/>
              </a:solidFill>
              <a:latin typeface="Gill Sans SemiBold"/>
              <a:sym typeface="Gill Sans SemiBold"/>
            </a:endParaRPr>
          </a:p>
        </p:txBody>
      </p:sp>
      <p:sp>
        <p:nvSpPr>
          <p:cNvPr id="4" name="Rectangle 3"/>
          <p:cNvSpPr/>
          <p:nvPr/>
        </p:nvSpPr>
        <p:spPr>
          <a:xfrm>
            <a:off x="6356168" y="1242738"/>
            <a:ext cx="5344886" cy="5078313"/>
          </a:xfrm>
          <a:prstGeom prst="rect">
            <a:avLst/>
          </a:prstGeom>
        </p:spPr>
        <p:txBody>
          <a:bodyPr wrap="square">
            <a:spAutoFit/>
          </a:bodyPr>
          <a:lstStyle/>
          <a:p>
            <a:pPr marL="171450" indent="-171450" defTabSz="1219169" hangingPunct="0">
              <a:buFont typeface="Arial" panose="020B0604020202020204" pitchFamily="34" charset="0"/>
              <a:buChar char="•"/>
            </a:pPr>
            <a:r>
              <a:rPr lang="en-US" sz="2200" kern="0" dirty="0">
                <a:latin typeface="Gill Sans"/>
                <a:ea typeface="Gill Sans"/>
                <a:cs typeface="Gill Sans"/>
                <a:sym typeface="Helvetica Neue"/>
              </a:rPr>
              <a:t>Build trust and credibility by listening well, developing relationships, and implementing prayer to undergird everything.</a:t>
            </a:r>
          </a:p>
          <a:p>
            <a:pPr marL="171450" indent="-171450" defTabSz="1219169" hangingPunct="0">
              <a:buFont typeface="Arial" panose="020B0604020202020204" pitchFamily="34" charset="0"/>
              <a:buChar char="•"/>
            </a:pPr>
            <a:endParaRPr lang="en-US" sz="2200" kern="0" dirty="0">
              <a:latin typeface="Gill Sans"/>
              <a:ea typeface="Gill Sans"/>
              <a:cs typeface="Gill Sans"/>
              <a:sym typeface="Helvetica Neue"/>
            </a:endParaRPr>
          </a:p>
          <a:p>
            <a:pPr marL="171450" indent="-171450" defTabSz="1219169" hangingPunct="0">
              <a:buFont typeface="Arial" panose="020B0604020202020204" pitchFamily="34" charset="0"/>
              <a:buChar char="•"/>
            </a:pPr>
            <a:r>
              <a:rPr lang="en-US" sz="2200" kern="0" dirty="0">
                <a:latin typeface="Gill Sans"/>
                <a:ea typeface="Gill Sans"/>
                <a:cs typeface="Gill Sans"/>
                <a:sym typeface="Helvetica Neue"/>
              </a:rPr>
              <a:t>Prioritize ways to strengthen the church through modeling and equipping.</a:t>
            </a:r>
          </a:p>
          <a:p>
            <a:pPr marL="171450" indent="-171450" defTabSz="1219169" hangingPunct="0">
              <a:buFont typeface="Arial" panose="020B0604020202020204" pitchFamily="34" charset="0"/>
              <a:buChar char="•"/>
            </a:pPr>
            <a:endParaRPr lang="en-US" sz="2200" kern="0" dirty="0">
              <a:latin typeface="Gill Sans"/>
              <a:ea typeface="Gill Sans"/>
              <a:cs typeface="Gill Sans"/>
              <a:sym typeface="Helvetica Neue"/>
            </a:endParaRPr>
          </a:p>
          <a:p>
            <a:pPr marL="171450" indent="-171450" defTabSz="1219169" hangingPunct="0">
              <a:buFont typeface="Arial" panose="020B0604020202020204" pitchFamily="34" charset="0"/>
              <a:buChar char="•"/>
            </a:pPr>
            <a:r>
              <a:rPr lang="en-US" sz="2200" kern="0" dirty="0">
                <a:latin typeface="Gill Sans"/>
                <a:ea typeface="Gill Sans"/>
                <a:cs typeface="Gill Sans"/>
                <a:sym typeface="Helvetica Neue"/>
              </a:rPr>
              <a:t>Celebrate along the way!</a:t>
            </a:r>
          </a:p>
          <a:p>
            <a:pPr marL="171450" indent="-171450" defTabSz="1219169" hangingPunct="0">
              <a:buFont typeface="Arial" panose="020B0604020202020204" pitchFamily="34" charset="0"/>
              <a:buChar char="•"/>
            </a:pPr>
            <a:endParaRPr lang="en-US" sz="2200" kern="0" dirty="0">
              <a:latin typeface="Gill Sans"/>
              <a:ea typeface="Gill Sans"/>
              <a:cs typeface="Gill Sans"/>
              <a:sym typeface="Helvetica Neue"/>
            </a:endParaRPr>
          </a:p>
          <a:p>
            <a:pPr marL="171450" indent="-171450" defTabSz="1219169" hangingPunct="0">
              <a:buFont typeface="Arial" panose="020B0604020202020204" pitchFamily="34" charset="0"/>
              <a:buChar char="•"/>
            </a:pPr>
            <a:r>
              <a:rPr lang="en-US" sz="2200" kern="0" dirty="0">
                <a:latin typeface="Gill Sans"/>
                <a:ea typeface="Gill Sans"/>
                <a:cs typeface="Gill Sans"/>
                <a:sym typeface="Helvetica Neue"/>
              </a:rPr>
              <a:t>Have periodic update and clarification meetings. Does the partnership need to change on the micro or macro level?</a:t>
            </a:r>
          </a:p>
          <a:p>
            <a:pPr marL="171450" indent="-171450" defTabSz="1219169" hangingPunct="0">
              <a:buFont typeface="Arial" panose="020B0604020202020204" pitchFamily="34" charset="0"/>
              <a:buChar char="•"/>
            </a:pPr>
            <a:endParaRPr lang="en-US" sz="2200" kern="0" dirty="0">
              <a:latin typeface="Gill Sans"/>
              <a:ea typeface="Gill Sans"/>
              <a:cs typeface="Gill Sans"/>
              <a:sym typeface="Helvetica Neue"/>
            </a:endParaRPr>
          </a:p>
          <a:p>
            <a:pPr defTabSz="1219169" hangingPunct="0"/>
            <a:endParaRPr lang="en-US" sz="1600" kern="0" dirty="0">
              <a:solidFill>
                <a:srgbClr val="4C5A5F"/>
              </a:solidFill>
              <a:latin typeface="Gill Sans"/>
              <a:ea typeface="Gill Sans"/>
              <a:cs typeface="Gill Sans"/>
              <a:sym typeface="Helvetica Neue"/>
            </a:endParaRPr>
          </a:p>
        </p:txBody>
      </p:sp>
    </p:spTree>
    <p:extLst>
      <p:ext uri="{BB962C8B-B14F-4D97-AF65-F5344CB8AC3E}">
        <p14:creationId xmlns:p14="http://schemas.microsoft.com/office/powerpoint/2010/main" val="7040818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47241" y="1956841"/>
            <a:ext cx="5078419" cy="2400657"/>
          </a:xfrm>
          <a:prstGeom prst="rect">
            <a:avLst/>
          </a:prstGeom>
        </p:spPr>
        <p:txBody>
          <a:bodyPr wrap="square">
            <a:spAutoFit/>
          </a:bodyPr>
          <a:lstStyle/>
          <a:p>
            <a:pPr defTabSz="1219169" hangingPunct="0"/>
            <a:r>
              <a:rPr lang="en-US" sz="5000" b="1" kern="0" dirty="0">
                <a:solidFill>
                  <a:srgbClr val="F49A60"/>
                </a:solidFill>
                <a:latin typeface="Gill Sans"/>
                <a:ea typeface="Gill Sans"/>
                <a:cs typeface="Gill Sans"/>
                <a:sym typeface="Helvetica Neue"/>
              </a:rPr>
              <a:t>Best Practices for the Healthy Church</a:t>
            </a:r>
          </a:p>
        </p:txBody>
      </p:sp>
      <p:sp>
        <p:nvSpPr>
          <p:cNvPr id="7" name="Rectangle 6"/>
          <p:cNvSpPr/>
          <p:nvPr/>
        </p:nvSpPr>
        <p:spPr>
          <a:xfrm>
            <a:off x="647241" y="4781649"/>
            <a:ext cx="3045621" cy="494751"/>
          </a:xfrm>
          <a:prstGeom prst="rect">
            <a:avLst/>
          </a:prstGeom>
        </p:spPr>
        <p:txBody>
          <a:bodyPr wrap="square">
            <a:spAutoFit/>
          </a:bodyPr>
          <a:lstStyle/>
          <a:p>
            <a:pPr lvl="0" defTabSz="228600" hangingPunct="0">
              <a:lnSpc>
                <a:spcPct val="120000"/>
              </a:lnSpc>
              <a:defRPr sz="10000">
                <a:solidFill>
                  <a:srgbClr val="F49A60"/>
                </a:solidFill>
                <a:latin typeface="Gill Sans SemiBold"/>
                <a:ea typeface="Gill Sans SemiBold"/>
                <a:cs typeface="Gill Sans SemiBold"/>
                <a:sym typeface="Gill Sans SemiBold"/>
              </a:defRPr>
            </a:pPr>
            <a:r>
              <a:rPr lang="en-US" sz="2400" kern="0" dirty="0" smtClean="0">
                <a:solidFill>
                  <a:srgbClr val="F49A60"/>
                </a:solidFill>
                <a:latin typeface="Gill Sans SemiBold"/>
                <a:sym typeface="Gill Sans SemiBold"/>
              </a:rPr>
              <a:t>How Do We End?</a:t>
            </a:r>
            <a:endParaRPr lang="en-US" sz="5000" kern="0" dirty="0">
              <a:solidFill>
                <a:srgbClr val="F49A60"/>
              </a:solidFill>
              <a:latin typeface="Gill Sans SemiBold"/>
              <a:sym typeface="Gill Sans SemiBold"/>
            </a:endParaRPr>
          </a:p>
        </p:txBody>
      </p:sp>
      <p:sp>
        <p:nvSpPr>
          <p:cNvPr id="4" name="Rectangle 3"/>
          <p:cNvSpPr/>
          <p:nvPr/>
        </p:nvSpPr>
        <p:spPr>
          <a:xfrm>
            <a:off x="6346371" y="543711"/>
            <a:ext cx="5557158" cy="6555641"/>
          </a:xfrm>
          <a:prstGeom prst="rect">
            <a:avLst/>
          </a:prstGeom>
        </p:spPr>
        <p:txBody>
          <a:bodyPr wrap="square">
            <a:spAutoFit/>
          </a:bodyPr>
          <a:lstStyle/>
          <a:p>
            <a:pPr defTabSz="1219169" hangingPunct="0"/>
            <a:endParaRPr lang="en-US" sz="2400" kern="0" dirty="0">
              <a:solidFill>
                <a:srgbClr val="4C5A5F"/>
              </a:solidFill>
              <a:latin typeface="Gill Sans"/>
              <a:ea typeface="Gill Sans"/>
              <a:cs typeface="Gill Sans"/>
              <a:sym typeface="Helvetica Neue"/>
            </a:endParaRPr>
          </a:p>
          <a:p>
            <a:pPr marL="342900" indent="-342900" defTabSz="1219169" hangingPunct="0">
              <a:buFont typeface="Arial" panose="020B0604020202020204" pitchFamily="34" charset="0"/>
              <a:buChar char="•"/>
            </a:pPr>
            <a:r>
              <a:rPr lang="en-US" sz="2200" kern="0" dirty="0">
                <a:solidFill>
                  <a:srgbClr val="4C5A5F"/>
                </a:solidFill>
                <a:latin typeface="Gill Sans"/>
                <a:ea typeface="Gill Sans"/>
                <a:cs typeface="Gill Sans"/>
                <a:sym typeface="Helvetica Neue"/>
              </a:rPr>
              <a:t>Final quarter, prepare for transition.</a:t>
            </a:r>
          </a:p>
          <a:p>
            <a:pPr marL="342900" indent="-342900" defTabSz="1219169" hangingPunct="0">
              <a:buFont typeface="Arial" panose="020B0604020202020204" pitchFamily="34" charset="0"/>
              <a:buChar char="•"/>
            </a:pPr>
            <a:endParaRPr lang="en-US" sz="2200" kern="0" dirty="0">
              <a:solidFill>
                <a:srgbClr val="4C5A5F"/>
              </a:solidFill>
              <a:latin typeface="Gill Sans"/>
              <a:ea typeface="Gill Sans"/>
              <a:cs typeface="Gill Sans"/>
              <a:sym typeface="Helvetica Neue"/>
            </a:endParaRPr>
          </a:p>
          <a:p>
            <a:pPr marL="342900" lvl="4" indent="-342900" defTabSz="1219169" hangingPunct="0">
              <a:buFont typeface="Arial" panose="020B0604020202020204" pitchFamily="34" charset="0"/>
              <a:buChar char="•"/>
            </a:pPr>
            <a:r>
              <a:rPr lang="en-US" sz="2200" kern="0" dirty="0">
                <a:solidFill>
                  <a:srgbClr val="4C5A5F"/>
                </a:solidFill>
                <a:latin typeface="Gill Sans"/>
                <a:ea typeface="Gill Sans"/>
                <a:cs typeface="Gill Sans"/>
                <a:sym typeface="Helvetica Neue"/>
              </a:rPr>
              <a:t>Have a significant celebration with both congregations. </a:t>
            </a:r>
          </a:p>
          <a:p>
            <a:pPr marL="0" lvl="4" defTabSz="1219169" hangingPunct="0"/>
            <a:endParaRPr lang="en-US" sz="2200" kern="0" dirty="0">
              <a:solidFill>
                <a:srgbClr val="4C5A5F"/>
              </a:solidFill>
              <a:latin typeface="Gill Sans"/>
              <a:ea typeface="Gill Sans"/>
              <a:cs typeface="Gill Sans"/>
              <a:sym typeface="Helvetica Neue"/>
            </a:endParaRPr>
          </a:p>
          <a:p>
            <a:pPr marL="342900" indent="-342900" defTabSz="1219169" hangingPunct="0">
              <a:buFont typeface="Arial" panose="020B0604020202020204" pitchFamily="34" charset="0"/>
              <a:buChar char="•"/>
            </a:pPr>
            <a:r>
              <a:rPr lang="en-US" sz="2200" kern="0" dirty="0">
                <a:solidFill>
                  <a:srgbClr val="4C5A5F"/>
                </a:solidFill>
                <a:latin typeface="Gill Sans"/>
                <a:ea typeface="Gill Sans"/>
                <a:cs typeface="Gill Sans"/>
                <a:sym typeface="Helvetica Neue"/>
              </a:rPr>
              <a:t>If there is a realization that the relationship should continue because the struggling church will not make it on its own (after the year) adoption or replant should be considered. </a:t>
            </a:r>
            <a:endParaRPr lang="en-US" sz="2200" kern="0" dirty="0" smtClean="0">
              <a:solidFill>
                <a:srgbClr val="4C5A5F"/>
              </a:solidFill>
              <a:latin typeface="Gill Sans"/>
              <a:ea typeface="Gill Sans"/>
              <a:cs typeface="Gill Sans"/>
              <a:sym typeface="Helvetica Neue"/>
            </a:endParaRPr>
          </a:p>
          <a:p>
            <a:pPr marL="342900" indent="-342900" defTabSz="1219169" hangingPunct="0">
              <a:buFont typeface="Arial" panose="020B0604020202020204" pitchFamily="34" charset="0"/>
              <a:buChar char="•"/>
            </a:pPr>
            <a:endParaRPr lang="en-US" sz="2200" kern="0" dirty="0" smtClean="0">
              <a:solidFill>
                <a:srgbClr val="4C5A5F"/>
              </a:solidFill>
              <a:latin typeface="Gill Sans"/>
              <a:ea typeface="Gill Sans"/>
              <a:cs typeface="Gill Sans"/>
              <a:sym typeface="Helvetica Neue"/>
            </a:endParaRPr>
          </a:p>
          <a:p>
            <a:pPr marL="342900" indent="-342900" defTabSz="1219169" hangingPunct="0">
              <a:buFont typeface="Arial" panose="020B0604020202020204" pitchFamily="34" charset="0"/>
              <a:buChar char="•"/>
            </a:pPr>
            <a:r>
              <a:rPr lang="en-US" sz="2200" kern="0" dirty="0">
                <a:solidFill>
                  <a:srgbClr val="4C5A5F"/>
                </a:solidFill>
                <a:latin typeface="Gill Sans"/>
                <a:ea typeface="Gill Sans"/>
                <a:cs typeface="Gill Sans"/>
                <a:sym typeface="Helvetica Neue"/>
              </a:rPr>
              <a:t>Early stats: Adoption is the most common outcome (66%); Some revitalize, retain autonomy, some die (usually slowly).</a:t>
            </a:r>
          </a:p>
          <a:p>
            <a:pPr marL="342900" indent="-342900" defTabSz="1219169" hangingPunct="0">
              <a:buFont typeface="Arial" panose="020B0604020202020204" pitchFamily="34" charset="0"/>
              <a:buChar char="•"/>
            </a:pPr>
            <a:endParaRPr lang="en-US" sz="2200" kern="0" dirty="0">
              <a:solidFill>
                <a:srgbClr val="4C5A5F"/>
              </a:solidFill>
              <a:latin typeface="Gill Sans"/>
              <a:ea typeface="Gill Sans"/>
              <a:cs typeface="Gill Sans"/>
              <a:sym typeface="Helvetica Neue"/>
            </a:endParaRPr>
          </a:p>
          <a:p>
            <a:pPr defTabSz="1219169" hangingPunct="0"/>
            <a:endParaRPr lang="en-US" sz="2200" kern="0" dirty="0">
              <a:solidFill>
                <a:srgbClr val="4C5A5F"/>
              </a:solidFill>
              <a:latin typeface="Gill Sans"/>
              <a:ea typeface="Gill Sans"/>
              <a:cs typeface="Gill Sans"/>
              <a:sym typeface="Helvetica Neue"/>
            </a:endParaRPr>
          </a:p>
          <a:p>
            <a:pPr defTabSz="1219169" hangingPunct="0"/>
            <a:r>
              <a:rPr lang="en-US" sz="2200" kern="0" dirty="0">
                <a:solidFill>
                  <a:srgbClr val="4C5A5F"/>
                </a:solidFill>
                <a:latin typeface="Gill Sans"/>
                <a:ea typeface="Gill Sans"/>
                <a:cs typeface="Gill Sans"/>
                <a:sym typeface="Helvetica Neue"/>
              </a:rPr>
              <a:t>    </a:t>
            </a:r>
          </a:p>
        </p:txBody>
      </p:sp>
    </p:spTree>
    <p:extLst>
      <p:ext uri="{BB962C8B-B14F-4D97-AF65-F5344CB8AC3E}">
        <p14:creationId xmlns:p14="http://schemas.microsoft.com/office/powerpoint/2010/main" val="1061618228"/>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1" name="Best Practices for the Association,…"/>
          <p:cNvSpPr txBox="1"/>
          <p:nvPr/>
        </p:nvSpPr>
        <p:spPr>
          <a:xfrm>
            <a:off x="1254851" y="1048480"/>
            <a:ext cx="10421379" cy="42447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defTabSz="228600" hangingPunct="0">
              <a:lnSpc>
                <a:spcPct val="80000"/>
              </a:lnSpc>
              <a:defRPr sz="10000">
                <a:solidFill>
                  <a:srgbClr val="F49A60"/>
                </a:solidFill>
                <a:latin typeface="Gill Sans SemiBold"/>
                <a:ea typeface="Gill Sans SemiBold"/>
                <a:cs typeface="Gill Sans SemiBold"/>
                <a:sym typeface="Gill Sans SemiBold"/>
              </a:defRPr>
            </a:pPr>
            <a:r>
              <a:rPr sz="5000" kern="0" dirty="0">
                <a:solidFill>
                  <a:srgbClr val="F49A60"/>
                </a:solidFill>
                <a:latin typeface="Gill Sans SemiBold"/>
                <a:sym typeface="Gill Sans SemiBold"/>
              </a:rPr>
              <a:t>Best Practices for the Association, </a:t>
            </a:r>
          </a:p>
          <a:p>
            <a:pPr defTabSz="228600" hangingPunct="0">
              <a:lnSpc>
                <a:spcPct val="120000"/>
              </a:lnSpc>
              <a:defRPr sz="10000">
                <a:solidFill>
                  <a:srgbClr val="F49A60"/>
                </a:solidFill>
                <a:latin typeface="Gill Sans SemiBold"/>
                <a:ea typeface="Gill Sans SemiBold"/>
                <a:cs typeface="Gill Sans SemiBold"/>
                <a:sym typeface="Gill Sans SemiBold"/>
              </a:defRPr>
            </a:pPr>
            <a:r>
              <a:rPr sz="5000" kern="0" dirty="0">
                <a:solidFill>
                  <a:srgbClr val="F49A60"/>
                </a:solidFill>
                <a:latin typeface="Gill Sans SemiBold"/>
                <a:sym typeface="Gill Sans SemiBold"/>
              </a:rPr>
              <a:t>State Convention, &amp; Network:</a:t>
            </a:r>
            <a:endParaRPr sz="5000" kern="0" dirty="0">
              <a:solidFill>
                <a:srgbClr val="4C5A5F"/>
              </a:solidFill>
              <a:latin typeface="Gill Sans"/>
              <a:ea typeface="Gill Sans"/>
              <a:cs typeface="Gill Sans"/>
              <a:sym typeface="Gill Sans"/>
            </a:endParaRPr>
          </a:p>
          <a:p>
            <a:pPr defTabSz="228600" hangingPunct="0">
              <a:lnSpc>
                <a:spcPct val="120000"/>
              </a:lnSpc>
              <a:defRPr sz="5000">
                <a:solidFill>
                  <a:srgbClr val="4C5A5F"/>
                </a:solidFill>
                <a:latin typeface="Gill Sans"/>
                <a:ea typeface="Gill Sans"/>
                <a:cs typeface="Gill Sans"/>
                <a:sym typeface="Gill Sans"/>
              </a:defRPr>
            </a:pPr>
            <a:endParaRPr lang="en-US" sz="2500" b="1" kern="0" dirty="0">
              <a:solidFill>
                <a:srgbClr val="A4DEE7"/>
              </a:solidFill>
              <a:latin typeface="Gill Sans"/>
              <a:sym typeface="Gill Sans"/>
            </a:endParaRPr>
          </a:p>
          <a:p>
            <a:pPr defTabSz="228600" hangingPunct="0">
              <a:lnSpc>
                <a:spcPct val="120000"/>
              </a:lnSpc>
              <a:defRPr sz="5000">
                <a:solidFill>
                  <a:srgbClr val="4C5A5F"/>
                </a:solidFill>
                <a:latin typeface="Gill Sans"/>
                <a:ea typeface="Gill Sans"/>
                <a:cs typeface="Gill Sans"/>
                <a:sym typeface="Gill Sans"/>
              </a:defRPr>
            </a:pPr>
            <a:r>
              <a:rPr sz="2500" b="1" kern="0" dirty="0">
                <a:solidFill>
                  <a:srgbClr val="A4DEE7"/>
                </a:solidFill>
                <a:latin typeface="Gill Sans"/>
                <a:sym typeface="Gill Sans"/>
              </a:rPr>
              <a:t>Partner </a:t>
            </a:r>
            <a:r>
              <a:rPr sz="2500" kern="0" dirty="0">
                <a:solidFill>
                  <a:srgbClr val="4C5A5F"/>
                </a:solidFill>
                <a:latin typeface="Gill Sans"/>
                <a:sym typeface="Gill Sans"/>
              </a:rPr>
              <a:t>through prayer, assessments and fit.</a:t>
            </a:r>
          </a:p>
          <a:p>
            <a:pPr defTabSz="228600" hangingPunct="0">
              <a:lnSpc>
                <a:spcPct val="150000"/>
              </a:lnSpc>
              <a:defRPr sz="5000">
                <a:solidFill>
                  <a:srgbClr val="4C5A5F"/>
                </a:solidFill>
                <a:latin typeface="Gill Sans"/>
                <a:ea typeface="Gill Sans"/>
                <a:cs typeface="Gill Sans"/>
                <a:sym typeface="Gill Sans"/>
              </a:defRPr>
            </a:pPr>
            <a:r>
              <a:rPr sz="2500" b="1" kern="0" dirty="0">
                <a:solidFill>
                  <a:srgbClr val="F3BB50"/>
                </a:solidFill>
                <a:latin typeface="Gill Sans"/>
                <a:sym typeface="Gill Sans"/>
              </a:rPr>
              <a:t>Provide</a:t>
            </a:r>
            <a:r>
              <a:rPr sz="2500" kern="0" dirty="0">
                <a:solidFill>
                  <a:srgbClr val="4C5A5F"/>
                </a:solidFill>
                <a:latin typeface="Gill Sans"/>
                <a:sym typeface="Gill Sans"/>
              </a:rPr>
              <a:t> resources like example DOU’s, tips and training.</a:t>
            </a:r>
          </a:p>
          <a:p>
            <a:pPr defTabSz="228600" hangingPunct="0">
              <a:lnSpc>
                <a:spcPct val="150000"/>
              </a:lnSpc>
              <a:defRPr sz="5000" spc="-53">
                <a:solidFill>
                  <a:srgbClr val="4C5A5F"/>
                </a:solidFill>
                <a:latin typeface="Gill Sans"/>
                <a:ea typeface="Gill Sans"/>
                <a:cs typeface="Gill Sans"/>
                <a:sym typeface="Gill Sans"/>
              </a:defRPr>
            </a:pPr>
            <a:r>
              <a:rPr sz="2500" b="1" kern="0" spc="-27" dirty="0">
                <a:solidFill>
                  <a:srgbClr val="F49A60"/>
                </a:solidFill>
                <a:latin typeface="Gill Sans"/>
                <a:sym typeface="Gill Sans"/>
              </a:rPr>
              <a:t>Guide:</a:t>
            </a:r>
            <a:r>
              <a:rPr sz="2500" kern="0" spc="-27" dirty="0">
                <a:solidFill>
                  <a:srgbClr val="4C5A5F"/>
                </a:solidFill>
                <a:latin typeface="Gill Sans"/>
                <a:sym typeface="Gill Sans"/>
              </a:rPr>
              <a:t> Moderate the process until partnership has formed. Be the bridge.  </a:t>
            </a:r>
          </a:p>
          <a:p>
            <a:pPr defTabSz="228600" hangingPunct="0">
              <a:lnSpc>
                <a:spcPct val="150000"/>
              </a:lnSpc>
              <a:defRPr sz="5000">
                <a:solidFill>
                  <a:srgbClr val="4C5A5F"/>
                </a:solidFill>
                <a:latin typeface="Gill Sans"/>
                <a:ea typeface="Gill Sans"/>
                <a:cs typeface="Gill Sans"/>
                <a:sym typeface="Gill Sans"/>
              </a:defRPr>
            </a:pPr>
            <a:r>
              <a:rPr sz="2500" b="1" kern="0" dirty="0">
                <a:solidFill>
                  <a:srgbClr val="13A987"/>
                </a:solidFill>
                <a:latin typeface="Gill Sans"/>
                <a:sym typeface="Gill Sans"/>
              </a:rPr>
              <a:t>Connect</a:t>
            </a:r>
            <a:r>
              <a:rPr sz="2500" kern="0" dirty="0">
                <a:solidFill>
                  <a:srgbClr val="4C5A5F"/>
                </a:solidFill>
                <a:latin typeface="Gill Sans"/>
                <a:sym typeface="Gill Sans"/>
              </a:rPr>
              <a:t> cohort churches in the area with others that are fostering.</a:t>
            </a:r>
          </a:p>
        </p:txBody>
      </p:sp>
    </p:spTree>
    <p:extLst>
      <p:ext uri="{BB962C8B-B14F-4D97-AF65-F5344CB8AC3E}">
        <p14:creationId xmlns:p14="http://schemas.microsoft.com/office/powerpoint/2010/main" val="283894623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96686" y="1960073"/>
            <a:ext cx="6096000" cy="3588675"/>
          </a:xfrm>
          <a:prstGeom prst="rect">
            <a:avLst/>
          </a:prstGeom>
        </p:spPr>
        <p:txBody>
          <a:bodyPr>
            <a:spAutoFit/>
          </a:bodyPr>
          <a:lstStyle/>
          <a:p>
            <a:pPr defTabSz="228600" hangingPunct="0">
              <a:lnSpc>
                <a:spcPct val="80000"/>
              </a:lnSpc>
              <a:defRPr sz="12000" b="1">
                <a:solidFill>
                  <a:srgbClr val="F49A60"/>
                </a:solidFill>
                <a:latin typeface="Gill Sans"/>
                <a:ea typeface="Gill Sans"/>
                <a:cs typeface="Gill Sans"/>
                <a:sym typeface="Gill Sans"/>
              </a:defRPr>
            </a:pPr>
            <a:r>
              <a:rPr lang="en-US" sz="6000" b="1" kern="0" dirty="0">
                <a:solidFill>
                  <a:srgbClr val="F49A60"/>
                </a:solidFill>
                <a:latin typeface="Gill Sans"/>
                <a:sym typeface="Gill Sans"/>
              </a:rPr>
              <a:t>Church Partnership Examples</a:t>
            </a:r>
          </a:p>
          <a:p>
            <a:pPr defTabSz="228600" hangingPunct="0">
              <a:lnSpc>
                <a:spcPct val="80000"/>
              </a:lnSpc>
              <a:defRPr sz="12000" b="1">
                <a:solidFill>
                  <a:srgbClr val="F49A60"/>
                </a:solidFill>
                <a:latin typeface="Gill Sans"/>
                <a:ea typeface="Gill Sans"/>
                <a:cs typeface="Gill Sans"/>
                <a:sym typeface="Gill Sans"/>
              </a:defRPr>
            </a:pPr>
            <a:endParaRPr lang="en-US" sz="6000" b="1" kern="0" dirty="0">
              <a:solidFill>
                <a:srgbClr val="F49A60"/>
              </a:solidFill>
              <a:latin typeface="Gill Sans"/>
              <a:sym typeface="Gill Sans"/>
            </a:endParaRPr>
          </a:p>
          <a:p>
            <a:pPr defTabSz="228600" hangingPunct="0">
              <a:lnSpc>
                <a:spcPct val="80000"/>
              </a:lnSpc>
              <a:defRPr sz="12000" b="1">
                <a:solidFill>
                  <a:srgbClr val="F49A60"/>
                </a:solidFill>
                <a:latin typeface="Gill Sans"/>
                <a:ea typeface="Gill Sans"/>
                <a:cs typeface="Gill Sans"/>
                <a:sym typeface="Gill Sans"/>
              </a:defRPr>
            </a:pPr>
            <a:r>
              <a:rPr lang="en-US" sz="4400" b="1" kern="0" dirty="0">
                <a:solidFill>
                  <a:srgbClr val="FFFFFF"/>
                </a:solidFill>
                <a:latin typeface="Gill Sans"/>
                <a:sym typeface="Gill Sans"/>
              </a:rPr>
              <a:t>Stories of Success</a:t>
            </a:r>
          </a:p>
        </p:txBody>
      </p:sp>
    </p:spTree>
    <p:extLst>
      <p:ext uri="{BB962C8B-B14F-4D97-AF65-F5344CB8AC3E}">
        <p14:creationId xmlns:p14="http://schemas.microsoft.com/office/powerpoint/2010/main" val="1903644091"/>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27416" y="2255278"/>
            <a:ext cx="5369227" cy="1865126"/>
          </a:xfrm>
          <a:prstGeom prst="rect">
            <a:avLst/>
          </a:prstGeom>
        </p:spPr>
        <p:txBody>
          <a:bodyPr wrap="square">
            <a:spAutoFit/>
          </a:bodyPr>
          <a:lstStyle/>
          <a:p>
            <a:pPr algn="ctr" defTabSz="228600" hangingPunct="0">
              <a:lnSpc>
                <a:spcPct val="120000"/>
              </a:lnSpc>
              <a:defRPr sz="10000">
                <a:solidFill>
                  <a:srgbClr val="A4DEE7"/>
                </a:solidFill>
                <a:latin typeface="Gill Sans SemiBold"/>
                <a:ea typeface="Gill Sans SemiBold"/>
                <a:cs typeface="Gill Sans SemiBold"/>
                <a:sym typeface="Gill Sans SemiBold"/>
              </a:defRPr>
            </a:pPr>
            <a:r>
              <a:rPr lang="en-US" sz="4800" b="1" kern="0" dirty="0">
                <a:solidFill>
                  <a:srgbClr val="A4DEE7"/>
                </a:solidFill>
                <a:latin typeface="Gill Sans SemiBold"/>
                <a:sym typeface="Gill Sans SemiBold"/>
              </a:rPr>
              <a:t>Calvary Baptist &amp;</a:t>
            </a:r>
          </a:p>
          <a:p>
            <a:pPr algn="ctr" defTabSz="228600" hangingPunct="0">
              <a:lnSpc>
                <a:spcPct val="120000"/>
              </a:lnSpc>
              <a:defRPr sz="10000">
                <a:solidFill>
                  <a:srgbClr val="A4DEE7"/>
                </a:solidFill>
                <a:latin typeface="Gill Sans SemiBold"/>
                <a:ea typeface="Gill Sans SemiBold"/>
                <a:cs typeface="Gill Sans SemiBold"/>
                <a:sym typeface="Gill Sans SemiBold"/>
              </a:defRPr>
            </a:pPr>
            <a:r>
              <a:rPr lang="en-US" sz="4800" b="1" kern="0" dirty="0">
                <a:solidFill>
                  <a:srgbClr val="A4DEE7"/>
                </a:solidFill>
                <a:latin typeface="Gill Sans SemiBold"/>
                <a:sym typeface="Gill Sans SemiBold"/>
              </a:rPr>
              <a:t>Bay </a:t>
            </a:r>
            <a:r>
              <a:rPr lang="en-US" sz="4800" b="1" kern="0" dirty="0">
                <a:solidFill>
                  <a:srgbClr val="A4DEE7"/>
                </a:solidFill>
                <a:latin typeface="Gill Sans"/>
                <a:sym typeface="Gill Sans SemiBold"/>
              </a:rPr>
              <a:t>Leaf</a:t>
            </a:r>
            <a:r>
              <a:rPr lang="en-US" sz="4800" b="1" kern="0" dirty="0">
                <a:solidFill>
                  <a:srgbClr val="A4DEE7"/>
                </a:solidFill>
                <a:latin typeface="Gill Sans SemiBold"/>
                <a:sym typeface="Gill Sans SemiBold"/>
              </a:rPr>
              <a:t> Baptist </a:t>
            </a:r>
          </a:p>
        </p:txBody>
      </p:sp>
      <p:sp>
        <p:nvSpPr>
          <p:cNvPr id="3" name="Rectangle 2"/>
          <p:cNvSpPr/>
          <p:nvPr/>
        </p:nvSpPr>
        <p:spPr>
          <a:xfrm>
            <a:off x="675837" y="4272114"/>
            <a:ext cx="4636801" cy="646331"/>
          </a:xfrm>
          <a:prstGeom prst="rect">
            <a:avLst/>
          </a:prstGeom>
        </p:spPr>
        <p:txBody>
          <a:bodyPr wrap="square">
            <a:spAutoFit/>
          </a:bodyPr>
          <a:lstStyle/>
          <a:p>
            <a:pPr defTabSz="228600" hangingPunct="0">
              <a:lnSpc>
                <a:spcPct val="120000"/>
              </a:lnSpc>
              <a:defRPr sz="10000">
                <a:solidFill>
                  <a:srgbClr val="A4DEE7"/>
                </a:solidFill>
                <a:latin typeface="Gill Sans SemiBold"/>
                <a:ea typeface="Gill Sans SemiBold"/>
                <a:cs typeface="Gill Sans SemiBold"/>
                <a:sym typeface="Gill Sans SemiBold"/>
              </a:defRPr>
            </a:pPr>
            <a:r>
              <a:rPr lang="en-US" sz="3000" b="1" kern="0" dirty="0">
                <a:solidFill>
                  <a:srgbClr val="FFFFFF"/>
                </a:solidFill>
                <a:latin typeface="Gill Sans SemiBold"/>
                <a:sym typeface="Gill Sans SemiBold"/>
              </a:rPr>
              <a:t>Mooresville / Raleigh NC</a:t>
            </a:r>
            <a:endParaRPr lang="en-US" sz="3000" b="1" kern="0" dirty="0">
              <a:solidFill>
                <a:srgbClr val="FFFFFF"/>
              </a:solidFill>
              <a:latin typeface="Gill Sans"/>
              <a:ea typeface="Gill Sans"/>
              <a:cs typeface="Gill Sans"/>
              <a:sym typeface="Gill Sans"/>
            </a:endParaRPr>
          </a:p>
        </p:txBody>
      </p:sp>
      <p:sp>
        <p:nvSpPr>
          <p:cNvPr id="4" name="Rectangle 3"/>
          <p:cNvSpPr/>
          <p:nvPr/>
        </p:nvSpPr>
        <p:spPr>
          <a:xfrm>
            <a:off x="6613072" y="1460766"/>
            <a:ext cx="4865915" cy="4401205"/>
          </a:xfrm>
          <a:prstGeom prst="rect">
            <a:avLst/>
          </a:prstGeom>
        </p:spPr>
        <p:txBody>
          <a:bodyPr wrap="square">
            <a:spAutoFit/>
          </a:bodyPr>
          <a:lstStyle/>
          <a:p>
            <a:pPr defTabSz="1219169" hangingPunct="0"/>
            <a:r>
              <a:rPr lang="en-US" sz="2000" kern="0" dirty="0">
                <a:solidFill>
                  <a:srgbClr val="5E5E5E"/>
                </a:solidFill>
                <a:latin typeface="Gill Sans"/>
                <a:sym typeface="Helvetica Neue"/>
              </a:rPr>
              <a:t>So far, Calvary has gone from 5 in attendance on a Sunday morning to 39.</a:t>
            </a:r>
          </a:p>
          <a:p>
            <a:pPr algn="ctr" defTabSz="1219169" hangingPunct="0"/>
            <a:endParaRPr lang="en-US" sz="2000" kern="0" dirty="0">
              <a:solidFill>
                <a:srgbClr val="5E5E5E"/>
              </a:solidFill>
              <a:latin typeface="Gill Sans"/>
              <a:sym typeface="Helvetica Neue"/>
            </a:endParaRPr>
          </a:p>
          <a:p>
            <a:pPr defTabSz="1219169" hangingPunct="0"/>
            <a:r>
              <a:rPr lang="en-US" sz="2000" kern="0" dirty="0">
                <a:solidFill>
                  <a:srgbClr val="5E5E5E"/>
                </a:solidFill>
                <a:latin typeface="Gill Sans"/>
                <a:sym typeface="Helvetica Neue"/>
              </a:rPr>
              <a:t>“The BSCNC Revitalize NC was huge in helping us in our revitalization efforts. They were able to significantly lay the ground work that allowed us to start shepherding the church sooner, avoiding typical revitalization difficulties that we have encountered in the past and walking with us every step of the way. This has been a fantastic partnership!” </a:t>
            </a:r>
          </a:p>
          <a:p>
            <a:pPr defTabSz="1219169" hangingPunct="0"/>
            <a:endParaRPr lang="en-US" sz="2000" kern="0" dirty="0">
              <a:solidFill>
                <a:srgbClr val="5E5E5E"/>
              </a:solidFill>
              <a:latin typeface="Gill Sans"/>
              <a:sym typeface="Helvetica Neue"/>
            </a:endParaRPr>
          </a:p>
          <a:p>
            <a:pPr defTabSz="1219169" hangingPunct="0"/>
            <a:r>
              <a:rPr lang="en-US" sz="2000" kern="0" dirty="0">
                <a:solidFill>
                  <a:srgbClr val="5E5E5E"/>
                </a:solidFill>
                <a:latin typeface="Gill Sans"/>
                <a:sym typeface="Helvetica Neue"/>
              </a:rPr>
              <a:t>– Kyle Graham (Bay Leaf Baptist)</a:t>
            </a:r>
          </a:p>
        </p:txBody>
      </p:sp>
    </p:spTree>
    <p:extLst>
      <p:ext uri="{BB962C8B-B14F-4D97-AF65-F5344CB8AC3E}">
        <p14:creationId xmlns:p14="http://schemas.microsoft.com/office/powerpoint/2010/main" val="1139339263"/>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65415" y="571500"/>
            <a:ext cx="10515600" cy="5816977"/>
          </a:xfrm>
          <a:prstGeom prst="rect">
            <a:avLst/>
          </a:prstGeom>
        </p:spPr>
        <p:txBody>
          <a:bodyPr wrap="square">
            <a:spAutoFit/>
          </a:bodyPr>
          <a:lstStyle/>
          <a:p>
            <a:pPr algn="ctr" defTabSz="1219169" hangingPunct="0"/>
            <a:r>
              <a:rPr lang="en-US" sz="1200" b="1" kern="0" dirty="0">
                <a:solidFill>
                  <a:srgbClr val="4C5A5F"/>
                </a:solidFill>
                <a:latin typeface="Gill Sans"/>
                <a:ea typeface="Gill Sans"/>
                <a:cs typeface="Gill Sans"/>
                <a:sym typeface="Helvetica Neue"/>
              </a:rPr>
              <a:t>Document of Understanding </a:t>
            </a:r>
          </a:p>
          <a:p>
            <a:pPr algn="ctr" defTabSz="1219169" hangingPunct="0"/>
            <a:r>
              <a:rPr lang="en-US" sz="1200" b="1" kern="0" dirty="0">
                <a:solidFill>
                  <a:srgbClr val="4C5A5F"/>
                </a:solidFill>
                <a:latin typeface="Gill Sans"/>
                <a:ea typeface="Gill Sans"/>
                <a:cs typeface="Gill Sans"/>
                <a:sym typeface="Helvetica Neue"/>
              </a:rPr>
              <a:t>Bay Leaf Baptist Church </a:t>
            </a:r>
          </a:p>
          <a:p>
            <a:pPr algn="ctr" defTabSz="1219169" hangingPunct="0"/>
            <a:r>
              <a:rPr lang="en-US" sz="1200" b="1" kern="0" dirty="0">
                <a:solidFill>
                  <a:srgbClr val="4C5A5F"/>
                </a:solidFill>
                <a:latin typeface="Gill Sans"/>
                <a:ea typeface="Gill Sans"/>
                <a:cs typeface="Gill Sans"/>
                <a:sym typeface="Helvetica Neue"/>
              </a:rPr>
              <a:t>Raleigh, North Carolina</a:t>
            </a:r>
          </a:p>
          <a:p>
            <a:pPr algn="ctr" defTabSz="1219169" hangingPunct="0"/>
            <a:r>
              <a:rPr lang="en-US" sz="1200" b="1" kern="0" dirty="0">
                <a:solidFill>
                  <a:srgbClr val="4C5A5F"/>
                </a:solidFill>
                <a:latin typeface="Gill Sans"/>
                <a:ea typeface="Gill Sans"/>
                <a:cs typeface="Gill Sans"/>
                <a:sym typeface="Helvetica Neue"/>
              </a:rPr>
              <a:t>and</a:t>
            </a:r>
          </a:p>
          <a:p>
            <a:pPr algn="ctr" defTabSz="1219169" hangingPunct="0"/>
            <a:r>
              <a:rPr lang="en-US" sz="1200" b="1" kern="0" dirty="0">
                <a:solidFill>
                  <a:srgbClr val="4C5A5F"/>
                </a:solidFill>
                <a:latin typeface="Gill Sans"/>
                <a:ea typeface="Gill Sans"/>
                <a:cs typeface="Gill Sans"/>
                <a:sym typeface="Helvetica Neue"/>
              </a:rPr>
              <a:t>Calvary Baptist Church</a:t>
            </a:r>
          </a:p>
          <a:p>
            <a:pPr algn="ctr" defTabSz="1219169" hangingPunct="0"/>
            <a:r>
              <a:rPr lang="en-US" sz="1200" b="1" kern="0" dirty="0">
                <a:solidFill>
                  <a:srgbClr val="4C5A5F"/>
                </a:solidFill>
                <a:latin typeface="Gill Sans"/>
                <a:ea typeface="Gill Sans"/>
                <a:cs typeface="Gill Sans"/>
                <a:sym typeface="Helvetica Neue"/>
              </a:rPr>
              <a:t>Morrisville, North Carolina</a:t>
            </a:r>
          </a:p>
          <a:p>
            <a:pPr algn="ctr" defTabSz="1219169" hangingPunct="0"/>
            <a:endParaRPr lang="en-US" sz="1000" kern="0" dirty="0">
              <a:solidFill>
                <a:srgbClr val="4C5A5F"/>
              </a:solidFill>
              <a:latin typeface="Gill Sans"/>
              <a:ea typeface="Gill Sans"/>
              <a:cs typeface="Gill Sans"/>
              <a:sym typeface="Helvetica Neue"/>
            </a:endParaRPr>
          </a:p>
          <a:p>
            <a:pPr algn="ctr" defTabSz="1219169" hangingPunct="0"/>
            <a:endParaRPr lang="en-US" sz="1000" kern="0" dirty="0">
              <a:solidFill>
                <a:srgbClr val="4C5A5F"/>
              </a:solidFill>
              <a:latin typeface="Gill Sans"/>
              <a:ea typeface="Gill Sans"/>
              <a:cs typeface="Gill Sans"/>
              <a:sym typeface="Helvetica Neue"/>
            </a:endParaRPr>
          </a:p>
          <a:p>
            <a:pPr algn="ctr" defTabSz="1219169" hangingPunct="0"/>
            <a:r>
              <a:rPr lang="en-US" sz="1000" kern="0" dirty="0">
                <a:solidFill>
                  <a:srgbClr val="4C5A5F"/>
                </a:solidFill>
                <a:latin typeface="Gill Sans"/>
                <a:ea typeface="Gill Sans"/>
                <a:cs typeface="Gill Sans"/>
                <a:sym typeface="Helvetica Neue"/>
              </a:rPr>
              <a:t>The intent of this agreement is a partnership between Bay Leaf Baptist Church and Calvary Baptist Church where Bay Leaf Baptist Church will seek to provide the following support of the ministry of Calvary Baptist Church. </a:t>
            </a:r>
          </a:p>
          <a:p>
            <a:pPr algn="ctr" defTabSz="1219169" hangingPunct="0"/>
            <a:endParaRPr lang="en-US" sz="1000" kern="0" dirty="0">
              <a:solidFill>
                <a:srgbClr val="4C5A5F"/>
              </a:solidFill>
              <a:latin typeface="Gill Sans"/>
              <a:ea typeface="Gill Sans"/>
              <a:cs typeface="Gill Sans"/>
              <a:sym typeface="Helvetica Neue"/>
            </a:endParaRPr>
          </a:p>
          <a:p>
            <a:pPr algn="ctr" defTabSz="1219169" hangingPunct="0"/>
            <a:r>
              <a:rPr lang="en-US" sz="1000" kern="0" dirty="0">
                <a:solidFill>
                  <a:srgbClr val="4C5A5F"/>
                </a:solidFill>
                <a:latin typeface="Gill Sans"/>
                <a:ea typeface="Gill Sans"/>
                <a:cs typeface="Gill Sans"/>
                <a:sym typeface="Helvetica Neue"/>
              </a:rPr>
              <a:t>To cast a renewed vision for the ministry through Calvary Baptist Church. This includes a new ministry identity in the local community.</a:t>
            </a:r>
          </a:p>
          <a:p>
            <a:pPr algn="ctr" defTabSz="1219169" hangingPunct="0"/>
            <a:endParaRPr lang="en-US" sz="1000" kern="0" dirty="0">
              <a:solidFill>
                <a:srgbClr val="4C5A5F"/>
              </a:solidFill>
              <a:latin typeface="Gill Sans"/>
              <a:ea typeface="Gill Sans"/>
              <a:cs typeface="Gill Sans"/>
              <a:sym typeface="Helvetica Neue"/>
            </a:endParaRPr>
          </a:p>
          <a:p>
            <a:pPr algn="ctr" defTabSz="1219169" hangingPunct="0"/>
            <a:r>
              <a:rPr lang="en-US" sz="1000" kern="0" dirty="0">
                <a:solidFill>
                  <a:srgbClr val="4C5A5F"/>
                </a:solidFill>
                <a:latin typeface="Gill Sans"/>
                <a:ea typeface="Gill Sans"/>
                <a:cs typeface="Gill Sans"/>
                <a:sym typeface="Helvetica Neue"/>
              </a:rPr>
              <a:t>To establish a Leadership Team of members from Bay Leaf Baptist Church and Calvary Baptist Church that will lead and make decisions on the renewed direction of ministry for Calvary Baptist Church.</a:t>
            </a:r>
          </a:p>
          <a:p>
            <a:pPr algn="ctr" defTabSz="1219169" hangingPunct="0"/>
            <a:endParaRPr lang="en-US" sz="1000" kern="0" dirty="0">
              <a:solidFill>
                <a:srgbClr val="4C5A5F"/>
              </a:solidFill>
              <a:latin typeface="Gill Sans"/>
              <a:ea typeface="Gill Sans"/>
              <a:cs typeface="Gill Sans"/>
              <a:sym typeface="Helvetica Neue"/>
            </a:endParaRPr>
          </a:p>
          <a:p>
            <a:pPr algn="ctr" defTabSz="1219169" hangingPunct="0"/>
            <a:r>
              <a:rPr lang="en-US" sz="1000" kern="0" dirty="0">
                <a:solidFill>
                  <a:srgbClr val="4C5A5F"/>
                </a:solidFill>
                <a:latin typeface="Gill Sans"/>
                <a:ea typeface="Gill Sans"/>
                <a:cs typeface="Gill Sans"/>
                <a:sym typeface="Helvetica Neue"/>
              </a:rPr>
              <a:t>To provide a new ministry of preaching for Calvary Baptist Church and to provide pastoral care as needed to the membership.</a:t>
            </a:r>
          </a:p>
          <a:p>
            <a:pPr algn="ctr" defTabSz="1219169" hangingPunct="0"/>
            <a:endParaRPr lang="en-US" sz="1000" kern="0" dirty="0">
              <a:solidFill>
                <a:srgbClr val="4C5A5F"/>
              </a:solidFill>
              <a:latin typeface="Gill Sans"/>
              <a:ea typeface="Gill Sans"/>
              <a:cs typeface="Gill Sans"/>
              <a:sym typeface="Helvetica Neue"/>
            </a:endParaRPr>
          </a:p>
          <a:p>
            <a:pPr algn="ctr" defTabSz="1219169" hangingPunct="0"/>
            <a:r>
              <a:rPr lang="en-US" sz="1000" kern="0" dirty="0">
                <a:solidFill>
                  <a:srgbClr val="4C5A5F"/>
                </a:solidFill>
                <a:latin typeface="Gill Sans"/>
                <a:ea typeface="Gill Sans"/>
                <a:cs typeface="Gill Sans"/>
                <a:sym typeface="Helvetica Neue"/>
              </a:rPr>
              <a:t>To provide musical leadership and resources as available to Calvary Baptist Church.</a:t>
            </a:r>
          </a:p>
          <a:p>
            <a:pPr algn="ctr" defTabSz="1219169" hangingPunct="0"/>
            <a:endParaRPr lang="en-US" sz="1000" kern="0" dirty="0">
              <a:solidFill>
                <a:srgbClr val="4C5A5F"/>
              </a:solidFill>
              <a:latin typeface="Gill Sans"/>
              <a:ea typeface="Gill Sans"/>
              <a:cs typeface="Gill Sans"/>
              <a:sym typeface="Helvetica Neue"/>
            </a:endParaRPr>
          </a:p>
          <a:p>
            <a:pPr algn="ctr" defTabSz="1219169" hangingPunct="0"/>
            <a:r>
              <a:rPr lang="en-US" sz="1000" kern="0" dirty="0">
                <a:solidFill>
                  <a:srgbClr val="4C5A5F"/>
                </a:solidFill>
                <a:latin typeface="Gill Sans"/>
                <a:ea typeface="Gill Sans"/>
                <a:cs typeface="Gill Sans"/>
                <a:sym typeface="Helvetica Neue"/>
              </a:rPr>
              <a:t>To provide short term members of Bay Leaf Baptist Church that will come join the ministry of Calvary Baptist Church.</a:t>
            </a:r>
          </a:p>
          <a:p>
            <a:pPr algn="ctr" defTabSz="1219169" hangingPunct="0"/>
            <a:endParaRPr lang="en-US" sz="1000" kern="0" dirty="0">
              <a:solidFill>
                <a:srgbClr val="4C5A5F"/>
              </a:solidFill>
              <a:latin typeface="Gill Sans"/>
              <a:ea typeface="Gill Sans"/>
              <a:cs typeface="Gill Sans"/>
              <a:sym typeface="Helvetica Neue"/>
            </a:endParaRPr>
          </a:p>
          <a:p>
            <a:pPr algn="ctr" defTabSz="1219169" hangingPunct="0"/>
            <a:r>
              <a:rPr lang="en-US" sz="1000" kern="0" dirty="0">
                <a:solidFill>
                  <a:srgbClr val="4C5A5F"/>
                </a:solidFill>
                <a:latin typeface="Gill Sans"/>
                <a:ea typeface="Gill Sans"/>
                <a:cs typeface="Gill Sans"/>
                <a:sym typeface="Helvetica Neue"/>
              </a:rPr>
              <a:t>To assist in the planning and the execution of outreach events in the surrounding community of Calvary Baptist Church.</a:t>
            </a:r>
          </a:p>
          <a:p>
            <a:pPr algn="ctr" defTabSz="1219169" hangingPunct="0"/>
            <a:endParaRPr lang="en-US" sz="1000" kern="0" dirty="0">
              <a:solidFill>
                <a:srgbClr val="4C5A5F"/>
              </a:solidFill>
              <a:latin typeface="Gill Sans"/>
              <a:ea typeface="Gill Sans"/>
              <a:cs typeface="Gill Sans"/>
              <a:sym typeface="Helvetica Neue"/>
            </a:endParaRPr>
          </a:p>
          <a:p>
            <a:pPr algn="ctr" defTabSz="1219169" hangingPunct="0"/>
            <a:r>
              <a:rPr lang="en-US" sz="1000" kern="0" dirty="0">
                <a:solidFill>
                  <a:srgbClr val="4C5A5F"/>
                </a:solidFill>
                <a:latin typeface="Gill Sans"/>
                <a:ea typeface="Gill Sans"/>
                <a:cs typeface="Gill Sans"/>
                <a:sym typeface="Helvetica Neue"/>
              </a:rPr>
              <a:t>To provide training and leadership to establish a viable, age-graded Sunday school or small group ministry at Calvary Baptist Church.</a:t>
            </a:r>
          </a:p>
          <a:p>
            <a:pPr algn="ctr" defTabSz="1219169" hangingPunct="0"/>
            <a:endParaRPr lang="en-US" sz="1000" kern="0" dirty="0">
              <a:solidFill>
                <a:srgbClr val="4C5A5F"/>
              </a:solidFill>
              <a:latin typeface="Gill Sans"/>
              <a:ea typeface="Gill Sans"/>
              <a:cs typeface="Gill Sans"/>
              <a:sym typeface="Helvetica Neue"/>
            </a:endParaRPr>
          </a:p>
          <a:p>
            <a:pPr algn="ctr" defTabSz="1219169" hangingPunct="0"/>
            <a:r>
              <a:rPr lang="en-US" sz="1000" kern="0" dirty="0">
                <a:solidFill>
                  <a:srgbClr val="4C5A5F"/>
                </a:solidFill>
                <a:latin typeface="Gill Sans"/>
                <a:ea typeface="Gill Sans"/>
                <a:cs typeface="Gill Sans"/>
                <a:sym typeface="Helvetica Neue"/>
              </a:rPr>
              <a:t>To assist in providing programs to youth and children as needed.</a:t>
            </a:r>
          </a:p>
          <a:p>
            <a:pPr algn="ctr" defTabSz="1219169" hangingPunct="0"/>
            <a:endParaRPr lang="en-US" sz="1000" kern="0" dirty="0">
              <a:solidFill>
                <a:srgbClr val="4C5A5F"/>
              </a:solidFill>
              <a:latin typeface="Gill Sans"/>
              <a:ea typeface="Gill Sans"/>
              <a:cs typeface="Gill Sans"/>
              <a:sym typeface="Helvetica Neue"/>
            </a:endParaRPr>
          </a:p>
          <a:p>
            <a:pPr algn="ctr" defTabSz="1219169" hangingPunct="0"/>
            <a:r>
              <a:rPr lang="en-US" sz="1000" kern="0" dirty="0">
                <a:solidFill>
                  <a:srgbClr val="4C5A5F"/>
                </a:solidFill>
                <a:latin typeface="Gill Sans"/>
                <a:ea typeface="Gill Sans"/>
                <a:cs typeface="Gill Sans"/>
                <a:sym typeface="Helvetica Neue"/>
              </a:rPr>
              <a:t>To provide domestic and international mission opportunities in conjunction with Bay </a:t>
            </a:r>
          </a:p>
          <a:p>
            <a:pPr algn="ctr" defTabSz="1219169" hangingPunct="0"/>
            <a:r>
              <a:rPr lang="en-US" sz="1000" kern="0" dirty="0">
                <a:solidFill>
                  <a:srgbClr val="4C5A5F"/>
                </a:solidFill>
                <a:latin typeface="Gill Sans"/>
                <a:ea typeface="Gill Sans"/>
                <a:cs typeface="Gill Sans"/>
                <a:sym typeface="Helvetica Neue"/>
              </a:rPr>
              <a:t>Leaf Baptist Church for the membership of Calvary Baptist Church.</a:t>
            </a:r>
          </a:p>
          <a:p>
            <a:pPr algn="ctr" defTabSz="1219169" hangingPunct="0"/>
            <a:endParaRPr lang="en-US" sz="1000" kern="0" dirty="0">
              <a:solidFill>
                <a:srgbClr val="4C5A5F"/>
              </a:solidFill>
              <a:latin typeface="Gill Sans"/>
              <a:ea typeface="Gill Sans"/>
              <a:cs typeface="Gill Sans"/>
              <a:sym typeface="Helvetica Neue"/>
            </a:endParaRPr>
          </a:p>
          <a:p>
            <a:pPr algn="ctr" defTabSz="1219169" hangingPunct="0"/>
            <a:r>
              <a:rPr lang="en-US" sz="1000" kern="0" dirty="0">
                <a:solidFill>
                  <a:srgbClr val="4C5A5F"/>
                </a:solidFill>
                <a:latin typeface="Gill Sans"/>
                <a:ea typeface="Gill Sans"/>
                <a:cs typeface="Gill Sans"/>
                <a:sym typeface="Helvetica Neue"/>
              </a:rPr>
              <a:t>To assist in providing direction through the Leadership Team for budget preparation of Calvary Baptist Church.</a:t>
            </a:r>
          </a:p>
          <a:p>
            <a:pPr algn="ctr" defTabSz="1219169" hangingPunct="0"/>
            <a:r>
              <a:rPr lang="en-US" sz="1000" kern="0" dirty="0">
                <a:solidFill>
                  <a:srgbClr val="4C5A5F"/>
                </a:solidFill>
                <a:latin typeface="Gill Sans"/>
                <a:ea typeface="Gill Sans"/>
                <a:cs typeface="Gill Sans"/>
                <a:sym typeface="Helvetica Neue"/>
              </a:rPr>
              <a:t>To assist in the improvement of the physical plant as needed at Calvary Baptist Church by providing volunteer labor to make needed improvements.</a:t>
            </a:r>
          </a:p>
          <a:p>
            <a:pPr algn="ctr" defTabSz="1219169" hangingPunct="0"/>
            <a:endParaRPr lang="en-US" sz="1000" kern="0" dirty="0">
              <a:solidFill>
                <a:srgbClr val="4C5A5F"/>
              </a:solidFill>
              <a:latin typeface="Gill Sans"/>
              <a:ea typeface="Gill Sans"/>
              <a:cs typeface="Gill Sans"/>
              <a:sym typeface="Helvetica Neue"/>
            </a:endParaRPr>
          </a:p>
          <a:p>
            <a:pPr algn="ctr" defTabSz="1219169" hangingPunct="0"/>
            <a:r>
              <a:rPr lang="en-US" sz="1000" kern="0" dirty="0">
                <a:solidFill>
                  <a:srgbClr val="4C5A5F"/>
                </a:solidFill>
                <a:latin typeface="Gill Sans"/>
                <a:ea typeface="Gill Sans"/>
                <a:cs typeface="Gill Sans"/>
                <a:sym typeface="Helvetica Neue"/>
              </a:rPr>
              <a:t>This agreement will commence at the time of adoption by both Bay Leaf Baptist Church and Calvary Baptist Church and will be for one year. The agreement can be renewed, modified, or cancelled at the mutual agreement by the Leadership Team and the signed representatives of both churches</a:t>
            </a:r>
            <a:r>
              <a:rPr lang="en-US" sz="1000" b="1" kern="0" dirty="0">
                <a:solidFill>
                  <a:srgbClr val="00A2FF">
                    <a:lumMod val="75000"/>
                  </a:srgbClr>
                </a:solidFill>
                <a:latin typeface="Gill Sans"/>
                <a:sym typeface="Helvetica Neue"/>
              </a:rPr>
              <a:t>.</a:t>
            </a:r>
            <a:endParaRPr lang="en-US" sz="1000" kern="0" dirty="0">
              <a:solidFill>
                <a:srgbClr val="00A2FF">
                  <a:lumMod val="75000"/>
                </a:srgbClr>
              </a:solidFill>
              <a:latin typeface="Gill Sans"/>
              <a:sym typeface="Helvetica Neue"/>
            </a:endParaRPr>
          </a:p>
        </p:txBody>
      </p:sp>
    </p:spTree>
    <p:extLst>
      <p:ext uri="{BB962C8B-B14F-4D97-AF65-F5344CB8AC3E}">
        <p14:creationId xmlns:p14="http://schemas.microsoft.com/office/powerpoint/2010/main" val="306231653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2" name="Church…"/>
          <p:cNvSpPr txBox="1"/>
          <p:nvPr/>
        </p:nvSpPr>
        <p:spPr>
          <a:xfrm>
            <a:off x="461554" y="1756313"/>
            <a:ext cx="11501846" cy="4384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marL="0" marR="0" lvl="0" indent="0" algn="l" defTabSz="228600" rtl="0" eaLnBrk="1" fontAlgn="auto" latinLnBrk="0" hangingPunct="0">
              <a:lnSpc>
                <a:spcPct val="80000"/>
              </a:lnSpc>
              <a:spcBef>
                <a:spcPts val="0"/>
              </a:spcBef>
              <a:spcAft>
                <a:spcPts val="0"/>
              </a:spcAft>
              <a:buClrTx/>
              <a:buSzTx/>
              <a:buFontTx/>
              <a:buNone/>
              <a:tabLst/>
              <a:defRPr sz="12000" b="1">
                <a:solidFill>
                  <a:srgbClr val="F49A60"/>
                </a:solidFill>
                <a:latin typeface="Gill Sans"/>
                <a:ea typeface="Gill Sans"/>
                <a:cs typeface="Gill Sans"/>
                <a:sym typeface="Gill Sans"/>
              </a:defRPr>
            </a:pPr>
            <a:r>
              <a:rPr kumimoji="0" lang="en-US" sz="6000" b="1" i="0" u="none" strike="noStrike" kern="0" cap="none" spc="0" normalizeH="0" baseline="0" noProof="0" dirty="0">
                <a:ln>
                  <a:noFill/>
                </a:ln>
                <a:solidFill>
                  <a:srgbClr val="F49A60"/>
                </a:solidFill>
                <a:effectLst/>
                <a:uLnTx/>
                <a:uFillTx/>
                <a:latin typeface="Gill Sans"/>
                <a:sym typeface="Gill Sans"/>
              </a:rPr>
              <a:t>Scripture: </a:t>
            </a:r>
          </a:p>
          <a:p>
            <a:pPr marL="0" marR="0" lvl="0" indent="0" algn="l" defTabSz="228600" rtl="0" eaLnBrk="1" fontAlgn="auto" latinLnBrk="0" hangingPunct="0">
              <a:lnSpc>
                <a:spcPct val="80000"/>
              </a:lnSpc>
              <a:spcBef>
                <a:spcPts val="0"/>
              </a:spcBef>
              <a:spcAft>
                <a:spcPts val="0"/>
              </a:spcAft>
              <a:buClrTx/>
              <a:buSzTx/>
              <a:buFontTx/>
              <a:buNone/>
              <a:tabLst/>
              <a:defRPr sz="12000" b="1">
                <a:solidFill>
                  <a:srgbClr val="F49A60"/>
                </a:solidFill>
                <a:latin typeface="Gill Sans"/>
                <a:ea typeface="Gill Sans"/>
                <a:cs typeface="Gill Sans"/>
                <a:sym typeface="Gill Sans"/>
              </a:defRPr>
            </a:pPr>
            <a:endParaRPr kumimoji="0" sz="4000" b="1" i="0" u="none" strike="noStrike" kern="0" cap="none" spc="0" normalizeH="0" baseline="0" noProof="0" dirty="0">
              <a:ln>
                <a:noFill/>
              </a:ln>
              <a:solidFill>
                <a:schemeClr val="bg1"/>
              </a:solidFill>
              <a:effectLst/>
              <a:uLnTx/>
              <a:uFillTx/>
              <a:latin typeface="Gill Sans"/>
              <a:sym typeface="Gill Sans"/>
            </a:endParaRPr>
          </a:p>
          <a:p>
            <a:pPr lvl="0" defTabSz="228600" hangingPunct="0">
              <a:lnSpc>
                <a:spcPct val="120000"/>
              </a:lnSpc>
              <a:defRPr sz="5000" b="1">
                <a:solidFill>
                  <a:srgbClr val="FFFFFF"/>
                </a:solidFill>
                <a:latin typeface="Gill Sans"/>
                <a:ea typeface="Gill Sans"/>
                <a:cs typeface="Gill Sans"/>
                <a:sym typeface="Gill Sans"/>
              </a:defRPr>
            </a:pPr>
            <a:r>
              <a:rPr lang="en-US" sz="2800" dirty="0">
                <a:solidFill>
                  <a:schemeClr val="bg1"/>
                </a:solidFill>
                <a:sym typeface="Gill Sans"/>
              </a:rPr>
              <a:t>This is how we have come to know love: He laid down his life for us. We should also lay down our lives for our brothers and sisters. If anyone has this world’s goods and sees a fellow believer in need but withholds </a:t>
            </a:r>
            <a:r>
              <a:rPr lang="en-US" sz="2800" u="sng" dirty="0">
                <a:solidFill>
                  <a:schemeClr val="bg1"/>
                </a:solidFill>
                <a:sym typeface="Gill Sans"/>
              </a:rPr>
              <a:t>compassion</a:t>
            </a:r>
            <a:r>
              <a:rPr lang="en-US" sz="2800" dirty="0">
                <a:solidFill>
                  <a:schemeClr val="bg1"/>
                </a:solidFill>
                <a:sym typeface="Gill Sans"/>
              </a:rPr>
              <a:t> from him—how does God’s love reside in him? Little children, let us not love in word or speech, but </a:t>
            </a:r>
            <a:r>
              <a:rPr lang="en-US" sz="2800" u="sng" dirty="0">
                <a:solidFill>
                  <a:schemeClr val="bg1"/>
                </a:solidFill>
                <a:sym typeface="Gill Sans"/>
              </a:rPr>
              <a:t>in action and in truth</a:t>
            </a:r>
            <a:r>
              <a:rPr lang="en-US" sz="2800" dirty="0">
                <a:solidFill>
                  <a:schemeClr val="bg1"/>
                </a:solidFill>
                <a:sym typeface="Gill Sans"/>
              </a:rPr>
              <a:t>. </a:t>
            </a:r>
            <a:r>
              <a:rPr lang="en-US" sz="2800" b="1" kern="0" dirty="0">
                <a:solidFill>
                  <a:srgbClr val="FF0000"/>
                </a:solidFill>
                <a:latin typeface="Gill Sans"/>
                <a:sym typeface="Gill Sans"/>
              </a:rPr>
              <a:t> </a:t>
            </a:r>
            <a:r>
              <a:rPr lang="en-US" sz="2800" b="1" i="1" kern="0" dirty="0">
                <a:solidFill>
                  <a:schemeClr val="bg1"/>
                </a:solidFill>
                <a:latin typeface="Gill Sans"/>
                <a:sym typeface="Gill Sans"/>
              </a:rPr>
              <a:t>1 John 3:16-18 (CSB)</a:t>
            </a:r>
            <a:endParaRPr kumimoji="0" sz="2800" b="1" i="1" u="none" strike="noStrike" kern="0" cap="none" spc="0" normalizeH="0" baseline="0" noProof="0" dirty="0">
              <a:ln>
                <a:noFill/>
              </a:ln>
              <a:solidFill>
                <a:schemeClr val="bg1"/>
              </a:solidFill>
              <a:effectLst/>
              <a:uLnTx/>
              <a:uFillTx/>
              <a:latin typeface="Gill Sans"/>
              <a:sym typeface="Gill Sans"/>
            </a:endParaRPr>
          </a:p>
        </p:txBody>
      </p:sp>
    </p:spTree>
    <p:extLst>
      <p:ext uri="{BB962C8B-B14F-4D97-AF65-F5344CB8AC3E}">
        <p14:creationId xmlns:p14="http://schemas.microsoft.com/office/powerpoint/2010/main" val="1858710147"/>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41716" y="1977691"/>
            <a:ext cx="5075313" cy="2751522"/>
          </a:xfrm>
          <a:prstGeom prst="rect">
            <a:avLst/>
          </a:prstGeom>
        </p:spPr>
        <p:txBody>
          <a:bodyPr wrap="square">
            <a:spAutoFit/>
          </a:bodyPr>
          <a:lstStyle/>
          <a:p>
            <a:pPr algn="ctr" defTabSz="228600" hangingPunct="0">
              <a:lnSpc>
                <a:spcPct val="120000"/>
              </a:lnSpc>
              <a:defRPr sz="10000">
                <a:solidFill>
                  <a:srgbClr val="A4DEE7"/>
                </a:solidFill>
                <a:latin typeface="Gill Sans SemiBold"/>
                <a:ea typeface="Gill Sans SemiBold"/>
                <a:cs typeface="Gill Sans SemiBold"/>
                <a:sym typeface="Gill Sans SemiBold"/>
              </a:defRPr>
            </a:pPr>
            <a:r>
              <a:rPr lang="en-US" sz="4800" b="1" kern="0" dirty="0">
                <a:solidFill>
                  <a:srgbClr val="A4DEE7"/>
                </a:solidFill>
                <a:latin typeface="Gill Sans SemiBold"/>
                <a:sym typeface="Gill Sans SemiBold"/>
              </a:rPr>
              <a:t>Plaza Baptist &amp;</a:t>
            </a:r>
          </a:p>
          <a:p>
            <a:pPr algn="ctr" defTabSz="228600" hangingPunct="0">
              <a:lnSpc>
                <a:spcPct val="120000"/>
              </a:lnSpc>
              <a:defRPr sz="10000">
                <a:solidFill>
                  <a:srgbClr val="A4DEE7"/>
                </a:solidFill>
                <a:latin typeface="Gill Sans SemiBold"/>
                <a:ea typeface="Gill Sans SemiBold"/>
                <a:cs typeface="Gill Sans SemiBold"/>
                <a:sym typeface="Gill Sans SemiBold"/>
              </a:defRPr>
            </a:pPr>
            <a:r>
              <a:rPr lang="en-US" sz="4800" b="1" kern="0" dirty="0">
                <a:solidFill>
                  <a:srgbClr val="A4DEE7"/>
                </a:solidFill>
                <a:latin typeface="Gill Sans SemiBold"/>
                <a:sym typeface="Gill Sans SemiBold"/>
              </a:rPr>
              <a:t>Hickory Grove Baptist Church</a:t>
            </a:r>
          </a:p>
        </p:txBody>
      </p:sp>
      <p:sp>
        <p:nvSpPr>
          <p:cNvPr id="3" name="Rectangle 2"/>
          <p:cNvSpPr/>
          <p:nvPr/>
        </p:nvSpPr>
        <p:spPr>
          <a:xfrm>
            <a:off x="876661" y="4859943"/>
            <a:ext cx="3339860" cy="646331"/>
          </a:xfrm>
          <a:prstGeom prst="rect">
            <a:avLst/>
          </a:prstGeom>
        </p:spPr>
        <p:txBody>
          <a:bodyPr wrap="square">
            <a:spAutoFit/>
          </a:bodyPr>
          <a:lstStyle/>
          <a:p>
            <a:pPr defTabSz="228600" hangingPunct="0">
              <a:lnSpc>
                <a:spcPct val="120000"/>
              </a:lnSpc>
              <a:defRPr sz="10000">
                <a:solidFill>
                  <a:srgbClr val="A4DEE7"/>
                </a:solidFill>
                <a:latin typeface="Gill Sans SemiBold"/>
                <a:ea typeface="Gill Sans SemiBold"/>
                <a:cs typeface="Gill Sans SemiBold"/>
                <a:sym typeface="Gill Sans SemiBold"/>
              </a:defRPr>
            </a:pPr>
            <a:r>
              <a:rPr lang="en-US" sz="3000" b="1" kern="0" dirty="0">
                <a:solidFill>
                  <a:srgbClr val="FFFFFF"/>
                </a:solidFill>
                <a:latin typeface="Gill Sans SemiBold"/>
                <a:sym typeface="Gill Sans SemiBold"/>
              </a:rPr>
              <a:t>Charlotte, NC</a:t>
            </a:r>
            <a:endParaRPr lang="en-US" sz="3000" b="1" kern="0" dirty="0">
              <a:solidFill>
                <a:srgbClr val="FFFFFF"/>
              </a:solidFill>
              <a:latin typeface="Gill Sans"/>
              <a:ea typeface="Gill Sans"/>
              <a:cs typeface="Gill Sans"/>
              <a:sym typeface="Gill Sans"/>
            </a:endParaRPr>
          </a:p>
        </p:txBody>
      </p:sp>
      <p:sp>
        <p:nvSpPr>
          <p:cNvPr id="4" name="Rectangle 3"/>
          <p:cNvSpPr/>
          <p:nvPr/>
        </p:nvSpPr>
        <p:spPr>
          <a:xfrm>
            <a:off x="6515100" y="974409"/>
            <a:ext cx="4865915" cy="5232202"/>
          </a:xfrm>
          <a:prstGeom prst="rect">
            <a:avLst/>
          </a:prstGeom>
        </p:spPr>
        <p:txBody>
          <a:bodyPr wrap="square">
            <a:spAutoFit/>
          </a:bodyPr>
          <a:lstStyle/>
          <a:p>
            <a:pPr defTabSz="1219169" hangingPunct="0"/>
            <a:endParaRPr lang="en-US" sz="1000" kern="0" cap="all" dirty="0">
              <a:solidFill>
                <a:srgbClr val="5E5E5E"/>
              </a:solidFill>
              <a:latin typeface="Helvetica Neue"/>
              <a:sym typeface="Helvetica Neue"/>
            </a:endParaRPr>
          </a:p>
          <a:p>
            <a:pPr defTabSz="1219169" hangingPunct="0"/>
            <a:r>
              <a:rPr lang="en-US" kern="0" dirty="0">
                <a:solidFill>
                  <a:srgbClr val="5E5E5E"/>
                </a:solidFill>
                <a:latin typeface="Gill Sans"/>
                <a:sym typeface="Helvetica Neue"/>
              </a:rPr>
              <a:t>“I want to personally thank you on behalf of everyone here at the Plaza Baptist Church for helping us get started with the revitalization vision that you and your team shared. After navigating through those first three months, we were blessed with your continual prayers, leadership and focus on his kingdom building in the Noda area. </a:t>
            </a:r>
          </a:p>
          <a:p>
            <a:pPr defTabSz="1219169" hangingPunct="0"/>
            <a:endParaRPr lang="en-US" kern="0" dirty="0">
              <a:solidFill>
                <a:srgbClr val="5E5E5E"/>
              </a:solidFill>
              <a:latin typeface="Gill Sans"/>
              <a:sym typeface="Helvetica Neue"/>
            </a:endParaRPr>
          </a:p>
          <a:p>
            <a:pPr defTabSz="1219169" hangingPunct="0"/>
            <a:r>
              <a:rPr lang="en-US" kern="0" dirty="0">
                <a:solidFill>
                  <a:srgbClr val="5E5E5E"/>
                </a:solidFill>
                <a:latin typeface="Gill Sans"/>
                <a:sym typeface="Helvetica Neue"/>
              </a:rPr>
              <a:t>The Holy Spirit continues to move with his vision. Plaza unanimously voted to partner with Hickory Grove Baptist and accept Pastor Brian as our senior pastor this past Sunday; May 2nd. There is so much excitement within both churches seeing and knowing how God is moving.” </a:t>
            </a:r>
          </a:p>
          <a:p>
            <a:pPr defTabSz="1219169" hangingPunct="0"/>
            <a:endParaRPr lang="en-US" kern="0" dirty="0">
              <a:solidFill>
                <a:srgbClr val="5E5E5E"/>
              </a:solidFill>
              <a:latin typeface="Gill Sans"/>
              <a:sym typeface="Helvetica Neue"/>
            </a:endParaRPr>
          </a:p>
          <a:p>
            <a:pPr defTabSz="1219169" hangingPunct="0"/>
            <a:r>
              <a:rPr lang="en-US" kern="0" dirty="0">
                <a:solidFill>
                  <a:srgbClr val="5E5E5E"/>
                </a:solidFill>
                <a:latin typeface="Gill Sans"/>
                <a:sym typeface="Helvetica Neue"/>
              </a:rPr>
              <a:t>– Stan P. (Plaza Baptist Church)</a:t>
            </a:r>
          </a:p>
        </p:txBody>
      </p:sp>
    </p:spTree>
    <p:extLst>
      <p:ext uri="{BB962C8B-B14F-4D97-AF65-F5344CB8AC3E}">
        <p14:creationId xmlns:p14="http://schemas.microsoft.com/office/powerpoint/2010/main" val="2568053396"/>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96686" y="1092307"/>
            <a:ext cx="10553700" cy="830997"/>
          </a:xfrm>
          <a:prstGeom prst="rect">
            <a:avLst/>
          </a:prstGeom>
        </p:spPr>
        <p:txBody>
          <a:bodyPr wrap="square">
            <a:spAutoFit/>
          </a:bodyPr>
          <a:lstStyle/>
          <a:p>
            <a:pPr defTabSz="228600" hangingPunct="0">
              <a:lnSpc>
                <a:spcPct val="80000"/>
              </a:lnSpc>
              <a:defRPr sz="12000" b="1">
                <a:solidFill>
                  <a:srgbClr val="F49A60"/>
                </a:solidFill>
                <a:latin typeface="Gill Sans"/>
                <a:ea typeface="Gill Sans"/>
                <a:cs typeface="Gill Sans"/>
                <a:sym typeface="Gill Sans"/>
              </a:defRPr>
            </a:pPr>
            <a:r>
              <a:rPr lang="en-US" sz="6000" b="1" kern="0" dirty="0">
                <a:solidFill>
                  <a:srgbClr val="F49A60"/>
                </a:solidFill>
                <a:latin typeface="Gill Sans"/>
                <a:sym typeface="Gill Sans"/>
              </a:rPr>
              <a:t>The Need For Revitalization</a:t>
            </a:r>
          </a:p>
        </p:txBody>
      </p:sp>
      <p:sp>
        <p:nvSpPr>
          <p:cNvPr id="5" name="Rectangle 4"/>
          <p:cNvSpPr/>
          <p:nvPr/>
        </p:nvSpPr>
        <p:spPr>
          <a:xfrm>
            <a:off x="1424941" y="2185014"/>
            <a:ext cx="9466216" cy="904863"/>
          </a:xfrm>
          <a:prstGeom prst="rect">
            <a:avLst/>
          </a:prstGeom>
        </p:spPr>
        <p:txBody>
          <a:bodyPr wrap="square">
            <a:spAutoFit/>
          </a:bodyPr>
          <a:lstStyle/>
          <a:p>
            <a:pPr defTabSz="228600" hangingPunct="0">
              <a:lnSpc>
                <a:spcPct val="120000"/>
              </a:lnSpc>
              <a:defRPr sz="5000" b="1">
                <a:solidFill>
                  <a:srgbClr val="FFFFFF"/>
                </a:solidFill>
                <a:latin typeface="Gill Sans"/>
                <a:ea typeface="Gill Sans"/>
                <a:cs typeface="Gill Sans"/>
                <a:sym typeface="Gill Sans"/>
              </a:defRPr>
            </a:pPr>
            <a:r>
              <a:rPr lang="en-US" sz="2200" b="1" kern="0" dirty="0">
                <a:solidFill>
                  <a:srgbClr val="FFFFFF"/>
                </a:solidFill>
                <a:latin typeface="Gill Sans"/>
                <a:sym typeface="Gill Sans"/>
              </a:rPr>
              <a:t>1. September 2016: “4,500 SBC Churches will close in the next 5 years.” – Mark Clifton, North American Mission Board </a:t>
            </a:r>
          </a:p>
        </p:txBody>
      </p:sp>
      <p:sp>
        <p:nvSpPr>
          <p:cNvPr id="6" name="Rectangle 5"/>
          <p:cNvSpPr/>
          <p:nvPr/>
        </p:nvSpPr>
        <p:spPr>
          <a:xfrm>
            <a:off x="1424941" y="3313369"/>
            <a:ext cx="9466216" cy="498598"/>
          </a:xfrm>
          <a:prstGeom prst="rect">
            <a:avLst/>
          </a:prstGeom>
        </p:spPr>
        <p:txBody>
          <a:bodyPr wrap="square">
            <a:spAutoFit/>
          </a:bodyPr>
          <a:lstStyle/>
          <a:p>
            <a:pPr defTabSz="228600" hangingPunct="0">
              <a:lnSpc>
                <a:spcPct val="120000"/>
              </a:lnSpc>
              <a:defRPr sz="5000" b="1">
                <a:solidFill>
                  <a:srgbClr val="FFFFFF"/>
                </a:solidFill>
                <a:latin typeface="Gill Sans"/>
                <a:ea typeface="Gill Sans"/>
                <a:cs typeface="Gill Sans"/>
                <a:sym typeface="Gill Sans"/>
              </a:defRPr>
            </a:pPr>
            <a:r>
              <a:rPr lang="en-US" sz="2200" b="1" kern="0" dirty="0">
                <a:solidFill>
                  <a:srgbClr val="FFFFFF"/>
                </a:solidFill>
                <a:latin typeface="Gill Sans"/>
                <a:sym typeface="Gill Sans"/>
              </a:rPr>
              <a:t>2. Pre-</a:t>
            </a:r>
            <a:r>
              <a:rPr lang="en-US" sz="2200" b="1" kern="0" dirty="0" err="1">
                <a:solidFill>
                  <a:srgbClr val="FFFFFF"/>
                </a:solidFill>
                <a:latin typeface="Gill Sans"/>
                <a:sym typeface="Gill Sans"/>
              </a:rPr>
              <a:t>Covid</a:t>
            </a:r>
            <a:r>
              <a:rPr lang="en-US" sz="2200" b="1" kern="0" dirty="0">
                <a:solidFill>
                  <a:srgbClr val="FFFFFF"/>
                </a:solidFill>
                <a:latin typeface="Gill Sans"/>
                <a:sym typeface="Gill Sans"/>
              </a:rPr>
              <a:t> – 82% of churches were plateaued or declining.</a:t>
            </a:r>
          </a:p>
        </p:txBody>
      </p:sp>
      <p:sp>
        <p:nvSpPr>
          <p:cNvPr id="7" name="Rectangle 6"/>
          <p:cNvSpPr/>
          <p:nvPr/>
        </p:nvSpPr>
        <p:spPr>
          <a:xfrm>
            <a:off x="1424941" y="4035458"/>
            <a:ext cx="9466216" cy="904863"/>
          </a:xfrm>
          <a:prstGeom prst="rect">
            <a:avLst/>
          </a:prstGeom>
        </p:spPr>
        <p:txBody>
          <a:bodyPr wrap="square">
            <a:spAutoFit/>
          </a:bodyPr>
          <a:lstStyle/>
          <a:p>
            <a:pPr defTabSz="228600" hangingPunct="0">
              <a:lnSpc>
                <a:spcPct val="120000"/>
              </a:lnSpc>
              <a:defRPr sz="5000" b="1">
                <a:solidFill>
                  <a:srgbClr val="FFFFFF"/>
                </a:solidFill>
                <a:latin typeface="Gill Sans"/>
                <a:ea typeface="Gill Sans"/>
                <a:cs typeface="Gill Sans"/>
                <a:sym typeface="Gill Sans"/>
              </a:defRPr>
            </a:pPr>
            <a:r>
              <a:rPr lang="en-US" sz="2200" b="1" kern="0" dirty="0">
                <a:solidFill>
                  <a:srgbClr val="FFFFFF"/>
                </a:solidFill>
                <a:latin typeface="Gill Sans"/>
                <a:sym typeface="Gill Sans"/>
              </a:rPr>
              <a:t>3. Early </a:t>
            </a:r>
            <a:r>
              <a:rPr lang="en-US" sz="2200" b="1" kern="0" dirty="0" err="1">
                <a:solidFill>
                  <a:srgbClr val="FFFFFF"/>
                </a:solidFill>
                <a:latin typeface="Gill Sans"/>
                <a:sym typeface="Gill Sans"/>
              </a:rPr>
              <a:t>Covid</a:t>
            </a:r>
            <a:r>
              <a:rPr lang="en-US" sz="2200" b="1" kern="0" dirty="0">
                <a:solidFill>
                  <a:srgbClr val="FFFFFF"/>
                </a:solidFill>
                <a:latin typeface="Gill Sans"/>
                <a:sym typeface="Gill Sans"/>
              </a:rPr>
              <a:t>: “1 out of every 5 churches will close in the next 15 months.” – George </a:t>
            </a:r>
            <a:r>
              <a:rPr lang="en-US" sz="2200" b="1" kern="0" dirty="0" err="1">
                <a:solidFill>
                  <a:srgbClr val="FFFFFF"/>
                </a:solidFill>
                <a:latin typeface="Gill Sans"/>
                <a:sym typeface="Gill Sans"/>
              </a:rPr>
              <a:t>Barna</a:t>
            </a:r>
            <a:r>
              <a:rPr lang="en-US" sz="2200" b="1" kern="0" dirty="0">
                <a:solidFill>
                  <a:srgbClr val="FFFFFF"/>
                </a:solidFill>
                <a:latin typeface="Gill Sans"/>
                <a:sym typeface="Gill Sans"/>
              </a:rPr>
              <a:t> &amp; Thom Rainer</a:t>
            </a:r>
          </a:p>
        </p:txBody>
      </p:sp>
      <p:sp>
        <p:nvSpPr>
          <p:cNvPr id="8" name="Rectangle 7"/>
          <p:cNvSpPr/>
          <p:nvPr/>
        </p:nvSpPr>
        <p:spPr>
          <a:xfrm>
            <a:off x="1424941" y="5163813"/>
            <a:ext cx="9466216" cy="904863"/>
          </a:xfrm>
          <a:prstGeom prst="rect">
            <a:avLst/>
          </a:prstGeom>
        </p:spPr>
        <p:txBody>
          <a:bodyPr wrap="square">
            <a:spAutoFit/>
          </a:bodyPr>
          <a:lstStyle/>
          <a:p>
            <a:pPr defTabSz="228600" hangingPunct="0">
              <a:lnSpc>
                <a:spcPct val="120000"/>
              </a:lnSpc>
              <a:defRPr sz="5000" b="1">
                <a:solidFill>
                  <a:srgbClr val="FFFFFF"/>
                </a:solidFill>
                <a:latin typeface="Gill Sans"/>
                <a:ea typeface="Gill Sans"/>
                <a:cs typeface="Gill Sans"/>
                <a:sym typeface="Gill Sans"/>
              </a:defRPr>
            </a:pPr>
            <a:r>
              <a:rPr lang="en-US" sz="2200" b="1" kern="0" dirty="0">
                <a:solidFill>
                  <a:srgbClr val="FFFFFF"/>
                </a:solidFill>
                <a:latin typeface="Gill Sans"/>
                <a:sym typeface="Gill Sans"/>
              </a:rPr>
              <a:t>4. Post-</a:t>
            </a:r>
            <a:r>
              <a:rPr lang="en-US" sz="2200" b="1" kern="0" dirty="0" err="1">
                <a:solidFill>
                  <a:srgbClr val="FFFFFF"/>
                </a:solidFill>
                <a:latin typeface="Gill Sans"/>
                <a:sym typeface="Gill Sans"/>
              </a:rPr>
              <a:t>Covid</a:t>
            </a:r>
            <a:r>
              <a:rPr lang="en-US" sz="2200" b="1" kern="0" dirty="0">
                <a:solidFill>
                  <a:srgbClr val="FFFFFF"/>
                </a:solidFill>
                <a:latin typeface="Gill Sans"/>
                <a:sym typeface="Gill Sans"/>
              </a:rPr>
              <a:t> – “Between 10 and 15,000 US churches will close their doors next year.” – Thom Rainer</a:t>
            </a:r>
          </a:p>
        </p:txBody>
      </p:sp>
    </p:spTree>
    <p:extLst>
      <p:ext uri="{BB962C8B-B14F-4D97-AF65-F5344CB8AC3E}">
        <p14:creationId xmlns:p14="http://schemas.microsoft.com/office/powerpoint/2010/main" val="5510930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10542" y="664280"/>
            <a:ext cx="7908471" cy="1569660"/>
          </a:xfrm>
          <a:prstGeom prst="rect">
            <a:avLst/>
          </a:prstGeom>
        </p:spPr>
        <p:txBody>
          <a:bodyPr wrap="square">
            <a:spAutoFit/>
          </a:bodyPr>
          <a:lstStyle/>
          <a:p>
            <a:pPr algn="ctr" defTabSz="228600" hangingPunct="0">
              <a:lnSpc>
                <a:spcPct val="80000"/>
              </a:lnSpc>
              <a:defRPr sz="12000" b="1">
                <a:solidFill>
                  <a:srgbClr val="F49A60"/>
                </a:solidFill>
                <a:latin typeface="Gill Sans"/>
                <a:ea typeface="Gill Sans"/>
                <a:cs typeface="Gill Sans"/>
                <a:sym typeface="Gill Sans"/>
              </a:defRPr>
            </a:pPr>
            <a:r>
              <a:rPr lang="en-US" sz="6000" b="1" kern="0" dirty="0">
                <a:solidFill>
                  <a:srgbClr val="F49A60"/>
                </a:solidFill>
                <a:latin typeface="Gill Sans"/>
                <a:sym typeface="Gill Sans"/>
              </a:rPr>
              <a:t>9 out of 10 churches need revitalization</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28866" t="23483" r="45059" b="24765"/>
          <a:stretch/>
        </p:blipFill>
        <p:spPr>
          <a:xfrm>
            <a:off x="2581511" y="2794778"/>
            <a:ext cx="1433307" cy="1600199"/>
          </a:xfrm>
          <a:prstGeom prst="rect">
            <a:avLst/>
          </a:prstGeom>
        </p:spPr>
      </p:pic>
      <p:pic>
        <p:nvPicPr>
          <p:cNvPr id="12" name="Picture 11"/>
          <p:cNvPicPr>
            <a:picLocks noChangeAspect="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28866" t="23483" r="45059" b="24765"/>
          <a:stretch/>
        </p:blipFill>
        <p:spPr>
          <a:xfrm>
            <a:off x="8314737" y="2794779"/>
            <a:ext cx="1433307" cy="1600199"/>
          </a:xfrm>
          <a:prstGeom prst="rect">
            <a:avLst/>
          </a:prstGeom>
        </p:spPr>
      </p:pic>
      <p:pic>
        <p:nvPicPr>
          <p:cNvPr id="13" name="Picture 12"/>
          <p:cNvPicPr>
            <a:picLocks noChangeAspect="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28866" t="23483" r="45059" b="24765"/>
          <a:stretch/>
        </p:blipFill>
        <p:spPr>
          <a:xfrm>
            <a:off x="2581511" y="4691738"/>
            <a:ext cx="1433307" cy="1600199"/>
          </a:xfrm>
          <a:prstGeom prst="rect">
            <a:avLst/>
          </a:prstGeom>
        </p:spPr>
      </p:pic>
      <p:pic>
        <p:nvPicPr>
          <p:cNvPr id="17" name="Picture 16"/>
          <p:cNvPicPr>
            <a:picLocks noChangeAspect="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28866" t="23483" r="45059" b="24765"/>
          <a:stretch/>
        </p:blipFill>
        <p:spPr>
          <a:xfrm>
            <a:off x="8314737" y="4691741"/>
            <a:ext cx="1433307" cy="1600199"/>
          </a:xfrm>
          <a:prstGeom prst="rect">
            <a:avLst/>
          </a:prstGeom>
        </p:spPr>
      </p:pic>
      <p:pic>
        <p:nvPicPr>
          <p:cNvPr id="18" name="Picture 17"/>
          <p:cNvPicPr>
            <a:picLocks noChangeAspect="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28866" t="23483" r="45059" b="24765"/>
          <a:stretch/>
        </p:blipFill>
        <p:spPr>
          <a:xfrm>
            <a:off x="6881431" y="2794779"/>
            <a:ext cx="1433307" cy="1600199"/>
          </a:xfrm>
          <a:prstGeom prst="rect">
            <a:avLst/>
          </a:prstGeom>
        </p:spPr>
      </p:pic>
      <p:pic>
        <p:nvPicPr>
          <p:cNvPr id="19" name="Picture 18"/>
          <p:cNvPicPr>
            <a:picLocks noChangeAspect="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28866" t="23483" r="45059" b="24765"/>
          <a:stretch/>
        </p:blipFill>
        <p:spPr>
          <a:xfrm>
            <a:off x="6881431" y="4691741"/>
            <a:ext cx="1433307" cy="1600199"/>
          </a:xfrm>
          <a:prstGeom prst="rect">
            <a:avLst/>
          </a:prstGeom>
        </p:spPr>
      </p:pic>
      <p:pic>
        <p:nvPicPr>
          <p:cNvPr id="20" name="Picture 19"/>
          <p:cNvPicPr>
            <a:picLocks noChangeAspect="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28866" t="23483" r="45059" b="24765"/>
          <a:stretch/>
        </p:blipFill>
        <p:spPr>
          <a:xfrm>
            <a:off x="5448124" y="2794779"/>
            <a:ext cx="1433307" cy="1600199"/>
          </a:xfrm>
          <a:prstGeom prst="rect">
            <a:avLst/>
          </a:prstGeom>
        </p:spPr>
      </p:pic>
      <p:pic>
        <p:nvPicPr>
          <p:cNvPr id="21" name="Picture 20"/>
          <p:cNvPicPr>
            <a:picLocks noChangeAspect="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28866" t="23483" r="45059" b="24765"/>
          <a:stretch/>
        </p:blipFill>
        <p:spPr>
          <a:xfrm>
            <a:off x="5448124" y="4691741"/>
            <a:ext cx="1433307" cy="1600199"/>
          </a:xfrm>
          <a:prstGeom prst="rect">
            <a:avLst/>
          </a:prstGeom>
        </p:spPr>
      </p:pic>
      <p:pic>
        <p:nvPicPr>
          <p:cNvPr id="22" name="Picture 21"/>
          <p:cNvPicPr>
            <a:picLocks noChangeAspect="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28866" t="23483" r="45059" b="24765"/>
          <a:stretch/>
        </p:blipFill>
        <p:spPr>
          <a:xfrm>
            <a:off x="4014818" y="2794779"/>
            <a:ext cx="1433307" cy="1600199"/>
          </a:xfrm>
          <a:prstGeom prst="rect">
            <a:avLst/>
          </a:prstGeom>
        </p:spPr>
      </p:pic>
      <p:pic>
        <p:nvPicPr>
          <p:cNvPr id="23" name="Picture 22"/>
          <p:cNvPicPr>
            <a:picLocks noChangeAspect="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28866" t="23483" r="45059" b="24765"/>
          <a:stretch/>
        </p:blipFill>
        <p:spPr>
          <a:xfrm>
            <a:off x="4014818" y="4691741"/>
            <a:ext cx="1433307" cy="1600199"/>
          </a:xfrm>
          <a:prstGeom prst="rect">
            <a:avLst/>
          </a:prstGeom>
        </p:spPr>
      </p:pic>
    </p:spTree>
    <p:extLst>
      <p:ext uri="{BB962C8B-B14F-4D97-AF65-F5344CB8AC3E}">
        <p14:creationId xmlns:p14="http://schemas.microsoft.com/office/powerpoint/2010/main" val="2859841561"/>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76562" y="1484900"/>
            <a:ext cx="3989614" cy="2751522"/>
          </a:xfrm>
          <a:prstGeom prst="rect">
            <a:avLst/>
          </a:prstGeom>
        </p:spPr>
        <p:txBody>
          <a:bodyPr wrap="square">
            <a:spAutoFit/>
          </a:bodyPr>
          <a:lstStyle/>
          <a:p>
            <a:pPr defTabSz="228600" hangingPunct="0">
              <a:lnSpc>
                <a:spcPct val="120000"/>
              </a:lnSpc>
              <a:defRPr sz="10000">
                <a:solidFill>
                  <a:srgbClr val="A4DEE7"/>
                </a:solidFill>
                <a:latin typeface="Gill Sans SemiBold"/>
                <a:ea typeface="Gill Sans SemiBold"/>
                <a:cs typeface="Gill Sans SemiBold"/>
                <a:sym typeface="Gill Sans SemiBold"/>
              </a:defRPr>
            </a:pPr>
            <a:r>
              <a:rPr lang="en-US" sz="7200" kern="0" dirty="0">
                <a:solidFill>
                  <a:srgbClr val="A4DEE7"/>
                </a:solidFill>
                <a:latin typeface="Gill Sans SemiBold"/>
                <a:sym typeface="Gill Sans SemiBold"/>
              </a:rPr>
              <a:t>5 Church Options </a:t>
            </a:r>
          </a:p>
        </p:txBody>
      </p:sp>
      <p:sp>
        <p:nvSpPr>
          <p:cNvPr id="4" name="Rectangle 3"/>
          <p:cNvSpPr/>
          <p:nvPr/>
        </p:nvSpPr>
        <p:spPr>
          <a:xfrm>
            <a:off x="6841672" y="1762485"/>
            <a:ext cx="4572000" cy="4154984"/>
          </a:xfrm>
          <a:prstGeom prst="rect">
            <a:avLst/>
          </a:prstGeom>
        </p:spPr>
        <p:txBody>
          <a:bodyPr wrap="square">
            <a:spAutoFit/>
          </a:bodyPr>
          <a:lstStyle/>
          <a:p>
            <a:pPr defTabSz="228600" hangingPunct="0">
              <a:lnSpc>
                <a:spcPct val="120000"/>
              </a:lnSpc>
              <a:buSzPct val="123000"/>
              <a:defRPr sz="5000">
                <a:solidFill>
                  <a:srgbClr val="4C5A5F"/>
                </a:solidFill>
                <a:latin typeface="Gill Sans"/>
                <a:ea typeface="Gill Sans"/>
                <a:cs typeface="Gill Sans"/>
                <a:sym typeface="Gill Sans"/>
              </a:defRPr>
            </a:pPr>
            <a:r>
              <a:rPr lang="en-US" sz="4400" kern="0" dirty="0">
                <a:solidFill>
                  <a:srgbClr val="4C5A5F"/>
                </a:solidFill>
                <a:latin typeface="Gill Sans"/>
                <a:sym typeface="Gill Sans"/>
              </a:rPr>
              <a:t>1. Revitalization</a:t>
            </a:r>
          </a:p>
          <a:p>
            <a:pPr defTabSz="228600" hangingPunct="0">
              <a:lnSpc>
                <a:spcPct val="120000"/>
              </a:lnSpc>
              <a:buSzPct val="123000"/>
              <a:defRPr sz="5000">
                <a:solidFill>
                  <a:srgbClr val="4C5A5F"/>
                </a:solidFill>
                <a:latin typeface="Gill Sans"/>
                <a:ea typeface="Gill Sans"/>
                <a:cs typeface="Gill Sans"/>
                <a:sym typeface="Gill Sans"/>
              </a:defRPr>
            </a:pPr>
            <a:r>
              <a:rPr lang="en-US" sz="4400" kern="0" dirty="0">
                <a:solidFill>
                  <a:srgbClr val="FFC000"/>
                </a:solidFill>
                <a:latin typeface="Gill Sans"/>
                <a:sym typeface="Gill Sans"/>
              </a:rPr>
              <a:t>2. Fostering</a:t>
            </a:r>
          </a:p>
          <a:p>
            <a:pPr defTabSz="228600" hangingPunct="0">
              <a:lnSpc>
                <a:spcPct val="120000"/>
              </a:lnSpc>
              <a:buSzPct val="123000"/>
              <a:defRPr sz="5000">
                <a:solidFill>
                  <a:srgbClr val="4C5A5F"/>
                </a:solidFill>
                <a:latin typeface="Gill Sans"/>
                <a:ea typeface="Gill Sans"/>
                <a:cs typeface="Gill Sans"/>
                <a:sym typeface="Gill Sans"/>
              </a:defRPr>
            </a:pPr>
            <a:r>
              <a:rPr lang="en-US" sz="4400" kern="0" dirty="0">
                <a:solidFill>
                  <a:srgbClr val="4C5A5F"/>
                </a:solidFill>
                <a:latin typeface="Gill Sans"/>
                <a:sym typeface="Gill Sans"/>
              </a:rPr>
              <a:t>3. Adoption</a:t>
            </a:r>
          </a:p>
          <a:p>
            <a:pPr defTabSz="228600" hangingPunct="0">
              <a:lnSpc>
                <a:spcPct val="120000"/>
              </a:lnSpc>
              <a:buSzPct val="123000"/>
              <a:defRPr sz="5000">
                <a:solidFill>
                  <a:srgbClr val="4C5A5F"/>
                </a:solidFill>
                <a:latin typeface="Gill Sans"/>
                <a:ea typeface="Gill Sans"/>
                <a:cs typeface="Gill Sans"/>
                <a:sym typeface="Gill Sans"/>
              </a:defRPr>
            </a:pPr>
            <a:r>
              <a:rPr lang="en-US" sz="4400" kern="0" dirty="0">
                <a:solidFill>
                  <a:srgbClr val="4C5A5F"/>
                </a:solidFill>
                <a:latin typeface="Gill Sans"/>
                <a:sym typeface="Gill Sans"/>
              </a:rPr>
              <a:t>4. Marriage</a:t>
            </a:r>
          </a:p>
          <a:p>
            <a:pPr defTabSz="228600" hangingPunct="0">
              <a:lnSpc>
                <a:spcPct val="120000"/>
              </a:lnSpc>
              <a:buSzPct val="123000"/>
              <a:defRPr sz="5000">
                <a:solidFill>
                  <a:srgbClr val="4C5A5F"/>
                </a:solidFill>
                <a:latin typeface="Gill Sans"/>
                <a:ea typeface="Gill Sans"/>
                <a:cs typeface="Gill Sans"/>
                <a:sym typeface="Gill Sans"/>
              </a:defRPr>
            </a:pPr>
            <a:r>
              <a:rPr lang="en-US" sz="4400" kern="0" dirty="0">
                <a:solidFill>
                  <a:srgbClr val="4C5A5F"/>
                </a:solidFill>
                <a:latin typeface="Gill Sans"/>
                <a:sym typeface="Gill Sans"/>
              </a:rPr>
              <a:t>5. Replant</a:t>
            </a:r>
          </a:p>
        </p:txBody>
      </p:sp>
      <p:pic>
        <p:nvPicPr>
          <p:cNvPr id="5" name="Picture 4"/>
          <p:cNvPicPr>
            <a:picLocks noChangeAspect="1"/>
          </p:cNvPicPr>
          <p:nvPr/>
        </p:nvPicPr>
        <p:blipFill rotWithShape="1">
          <a:blip r:embed="rId4" cstate="print">
            <a:lum bright="70000" contrast="-70000"/>
            <a:extLst>
              <a:ext uri="{28A0092B-C50C-407E-A947-70E740481C1C}">
                <a14:useLocalDpi xmlns:a14="http://schemas.microsoft.com/office/drawing/2010/main" val="0"/>
              </a:ext>
            </a:extLst>
          </a:blip>
          <a:srcRect l="28866" t="23483" r="45059" b="24765"/>
          <a:stretch/>
        </p:blipFill>
        <p:spPr>
          <a:xfrm>
            <a:off x="1076562" y="4428379"/>
            <a:ext cx="1754404" cy="1958684"/>
          </a:xfrm>
          <a:prstGeom prst="rect">
            <a:avLst/>
          </a:prstGeom>
        </p:spPr>
      </p:pic>
      <p:pic>
        <p:nvPicPr>
          <p:cNvPr id="6" name="Picture 5"/>
          <p:cNvPicPr>
            <a:picLocks noChangeAspect="1"/>
          </p:cNvPicPr>
          <p:nvPr/>
        </p:nvPicPr>
        <p:blipFill rotWithShape="1">
          <a:blip r:embed="rId4" cstate="print">
            <a:lum bright="70000" contrast="-70000"/>
            <a:extLst>
              <a:ext uri="{28A0092B-C50C-407E-A947-70E740481C1C}">
                <a14:useLocalDpi xmlns:a14="http://schemas.microsoft.com/office/drawing/2010/main" val="0"/>
              </a:ext>
            </a:extLst>
          </a:blip>
          <a:srcRect l="28866" t="23483" r="45059" b="24765"/>
          <a:stretch/>
        </p:blipFill>
        <p:spPr>
          <a:xfrm>
            <a:off x="3568711" y="4428379"/>
            <a:ext cx="1754404" cy="1958684"/>
          </a:xfrm>
          <a:prstGeom prst="rect">
            <a:avLst/>
          </a:prstGeom>
        </p:spPr>
      </p:pic>
      <p:cxnSp>
        <p:nvCxnSpPr>
          <p:cNvPr id="12" name="Straight Arrow Connector 11"/>
          <p:cNvCxnSpPr/>
          <p:nvPr/>
        </p:nvCxnSpPr>
        <p:spPr>
          <a:xfrm flipV="1">
            <a:off x="2692404" y="5782880"/>
            <a:ext cx="897840" cy="16356"/>
          </a:xfrm>
          <a:prstGeom prst="straightConnector1">
            <a:avLst/>
          </a:prstGeom>
          <a:noFill/>
          <a:ln w="76200" cap="flat">
            <a:solidFill>
              <a:schemeClr val="bg2"/>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15027769"/>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871" y="926001"/>
            <a:ext cx="9203735" cy="5197214"/>
          </a:xfrm>
          <a:prstGeom prst="rect">
            <a:avLst/>
          </a:prstGeom>
        </p:spPr>
      </p:pic>
    </p:spTree>
    <p:extLst>
      <p:ext uri="{BB962C8B-B14F-4D97-AF65-F5344CB8AC3E}">
        <p14:creationId xmlns:p14="http://schemas.microsoft.com/office/powerpoint/2010/main" val="158266651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2" name="Church…"/>
          <p:cNvSpPr txBox="1"/>
          <p:nvPr/>
        </p:nvSpPr>
        <p:spPr>
          <a:xfrm>
            <a:off x="1517083" y="1447477"/>
            <a:ext cx="8558433" cy="32829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defTabSz="228600" hangingPunct="0">
              <a:lnSpc>
                <a:spcPct val="80000"/>
              </a:lnSpc>
              <a:defRPr sz="12000" b="1">
                <a:solidFill>
                  <a:srgbClr val="F49A60"/>
                </a:solidFill>
                <a:latin typeface="Gill Sans"/>
                <a:ea typeface="Gill Sans"/>
                <a:cs typeface="Gill Sans"/>
                <a:sym typeface="Gill Sans"/>
              </a:defRPr>
            </a:pPr>
            <a:r>
              <a:rPr sz="6000" b="1" kern="0" dirty="0">
                <a:solidFill>
                  <a:srgbClr val="F49A60"/>
                </a:solidFill>
                <a:latin typeface="Gill Sans"/>
                <a:sym typeface="Gill Sans"/>
              </a:rPr>
              <a:t>Church </a:t>
            </a:r>
          </a:p>
          <a:p>
            <a:pPr defTabSz="228600" hangingPunct="0">
              <a:lnSpc>
                <a:spcPct val="120000"/>
              </a:lnSpc>
              <a:defRPr sz="12000" b="1">
                <a:solidFill>
                  <a:srgbClr val="F49A60"/>
                </a:solidFill>
                <a:latin typeface="Gill Sans"/>
                <a:ea typeface="Gill Sans"/>
                <a:cs typeface="Gill Sans"/>
                <a:sym typeface="Gill Sans"/>
              </a:defRPr>
            </a:pPr>
            <a:r>
              <a:rPr sz="6000" b="1" kern="0" dirty="0">
                <a:solidFill>
                  <a:srgbClr val="F49A60"/>
                </a:solidFill>
                <a:latin typeface="Gill Sans"/>
                <a:sym typeface="Gill Sans"/>
              </a:rPr>
              <a:t>Fostering </a:t>
            </a:r>
          </a:p>
          <a:p>
            <a:pPr defTabSz="228600" hangingPunct="0">
              <a:lnSpc>
                <a:spcPct val="120000"/>
              </a:lnSpc>
              <a:defRPr sz="5000" b="1">
                <a:solidFill>
                  <a:srgbClr val="FFFFFF"/>
                </a:solidFill>
                <a:latin typeface="Gill Sans"/>
                <a:ea typeface="Gill Sans"/>
                <a:cs typeface="Gill Sans"/>
                <a:sym typeface="Gill Sans"/>
              </a:defRPr>
            </a:pPr>
            <a:r>
              <a:rPr sz="2500" b="1" kern="0" dirty="0">
                <a:solidFill>
                  <a:srgbClr val="FFFFFF"/>
                </a:solidFill>
                <a:latin typeface="Gill Sans"/>
                <a:sym typeface="Gill Sans"/>
              </a:rPr>
              <a:t>is for churches on a severe decline that no longer have </a:t>
            </a:r>
          </a:p>
          <a:p>
            <a:pPr defTabSz="228600" hangingPunct="0">
              <a:lnSpc>
                <a:spcPct val="120000"/>
              </a:lnSpc>
              <a:defRPr sz="5000" b="1">
                <a:solidFill>
                  <a:srgbClr val="FFFFFF"/>
                </a:solidFill>
                <a:latin typeface="Gill Sans"/>
                <a:ea typeface="Gill Sans"/>
                <a:cs typeface="Gill Sans"/>
                <a:sym typeface="Gill Sans"/>
              </a:defRPr>
            </a:pPr>
            <a:r>
              <a:rPr sz="2500" b="1" kern="0" dirty="0">
                <a:solidFill>
                  <a:srgbClr val="FFFFFF"/>
                </a:solidFill>
                <a:latin typeface="Gill Sans"/>
                <a:sym typeface="Gill Sans"/>
              </a:rPr>
              <a:t>essential resources for revitalization, but want to retain </a:t>
            </a:r>
          </a:p>
          <a:p>
            <a:pPr defTabSz="228600" hangingPunct="0">
              <a:lnSpc>
                <a:spcPct val="120000"/>
              </a:lnSpc>
              <a:defRPr sz="5000" b="1">
                <a:solidFill>
                  <a:srgbClr val="FFFFFF"/>
                </a:solidFill>
                <a:latin typeface="Gill Sans"/>
                <a:ea typeface="Gill Sans"/>
                <a:cs typeface="Gill Sans"/>
                <a:sym typeface="Gill Sans"/>
              </a:defRPr>
            </a:pPr>
            <a:r>
              <a:rPr sz="2500" b="1" kern="0" dirty="0">
                <a:solidFill>
                  <a:srgbClr val="FFFFFF"/>
                </a:solidFill>
                <a:latin typeface="Gill Sans"/>
                <a:sym typeface="Gill Sans"/>
              </a:rPr>
              <a:t>church autonomy.</a:t>
            </a:r>
          </a:p>
        </p:txBody>
      </p:sp>
    </p:spTree>
    <p:extLst>
      <p:ext uri="{BB962C8B-B14F-4D97-AF65-F5344CB8AC3E}">
        <p14:creationId xmlns:p14="http://schemas.microsoft.com/office/powerpoint/2010/main" val="728432984"/>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2" name="Church…"/>
          <p:cNvSpPr txBox="1"/>
          <p:nvPr/>
        </p:nvSpPr>
        <p:spPr>
          <a:xfrm>
            <a:off x="591670" y="2356525"/>
            <a:ext cx="10883153" cy="37446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marL="0" marR="0" lvl="0" indent="0" algn="l" defTabSz="228600" rtl="0" eaLnBrk="1" fontAlgn="auto" latinLnBrk="0" hangingPunct="0">
              <a:lnSpc>
                <a:spcPct val="80000"/>
              </a:lnSpc>
              <a:spcBef>
                <a:spcPts val="0"/>
              </a:spcBef>
              <a:spcAft>
                <a:spcPts val="0"/>
              </a:spcAft>
              <a:buClrTx/>
              <a:buSzTx/>
              <a:buFontTx/>
              <a:buNone/>
              <a:tabLst/>
              <a:defRPr sz="12000" b="1">
                <a:solidFill>
                  <a:srgbClr val="F49A60"/>
                </a:solidFill>
                <a:latin typeface="Gill Sans"/>
                <a:ea typeface="Gill Sans"/>
                <a:cs typeface="Gill Sans"/>
                <a:sym typeface="Gill Sans"/>
              </a:defRPr>
            </a:pPr>
            <a:r>
              <a:rPr kumimoji="0" sz="6000" b="1" i="0" u="none" strike="noStrike" kern="0" cap="none" spc="0" normalizeH="0" baseline="0" noProof="0" dirty="0">
                <a:ln>
                  <a:noFill/>
                </a:ln>
                <a:solidFill>
                  <a:srgbClr val="F49A60"/>
                </a:solidFill>
                <a:effectLst/>
                <a:uLnTx/>
                <a:uFillTx/>
                <a:latin typeface="Gill Sans"/>
                <a:sym typeface="Gill Sans"/>
              </a:rPr>
              <a:t>Church </a:t>
            </a:r>
          </a:p>
          <a:p>
            <a:pPr marL="0" marR="0" lvl="0" indent="0" algn="l" defTabSz="228600" rtl="0" eaLnBrk="1" fontAlgn="auto" latinLnBrk="0" hangingPunct="0">
              <a:lnSpc>
                <a:spcPct val="120000"/>
              </a:lnSpc>
              <a:spcBef>
                <a:spcPts val="0"/>
              </a:spcBef>
              <a:spcAft>
                <a:spcPts val="0"/>
              </a:spcAft>
              <a:buClrTx/>
              <a:buSzTx/>
              <a:buFontTx/>
              <a:buNone/>
              <a:tabLst/>
              <a:defRPr sz="12000" b="1">
                <a:solidFill>
                  <a:srgbClr val="F49A60"/>
                </a:solidFill>
                <a:latin typeface="Gill Sans"/>
                <a:ea typeface="Gill Sans"/>
                <a:cs typeface="Gill Sans"/>
                <a:sym typeface="Gill Sans"/>
              </a:defRPr>
            </a:pPr>
            <a:r>
              <a:rPr kumimoji="0" sz="6000" b="1" i="0" u="none" strike="noStrike" kern="0" cap="none" spc="0" normalizeH="0" baseline="0" noProof="0" dirty="0">
                <a:ln>
                  <a:noFill/>
                </a:ln>
                <a:solidFill>
                  <a:srgbClr val="F49A60"/>
                </a:solidFill>
                <a:effectLst/>
                <a:uLnTx/>
                <a:uFillTx/>
                <a:latin typeface="Gill Sans"/>
                <a:sym typeface="Gill Sans"/>
              </a:rPr>
              <a:t>Fostering </a:t>
            </a:r>
          </a:p>
          <a:p>
            <a:pPr marL="0" marR="0" lvl="0" indent="0" algn="l" defTabSz="228600" rtl="0" eaLnBrk="1" fontAlgn="auto" latinLnBrk="0" hangingPunct="0">
              <a:lnSpc>
                <a:spcPct val="120000"/>
              </a:lnSpc>
              <a:spcBef>
                <a:spcPts val="0"/>
              </a:spcBef>
              <a:spcAft>
                <a:spcPts val="0"/>
              </a:spcAft>
              <a:buClrTx/>
              <a:buSzTx/>
              <a:buFontTx/>
              <a:buNone/>
              <a:tabLst/>
              <a:defRPr sz="5000" b="1">
                <a:solidFill>
                  <a:srgbClr val="FFFFFF"/>
                </a:solidFill>
                <a:latin typeface="Gill Sans"/>
                <a:ea typeface="Gill Sans"/>
                <a:cs typeface="Gill Sans"/>
                <a:sym typeface="Gill Sans"/>
              </a:defRPr>
            </a:pPr>
            <a:r>
              <a:rPr kumimoji="0" sz="2500" b="1" i="0" u="none" strike="noStrike" kern="0" cap="none" spc="0" normalizeH="0" baseline="0" noProof="0" dirty="0">
                <a:ln>
                  <a:noFill/>
                </a:ln>
                <a:solidFill>
                  <a:schemeClr val="bg1"/>
                </a:solidFill>
                <a:effectLst/>
                <a:uLnTx/>
                <a:uFillTx/>
                <a:latin typeface="Gill Sans"/>
                <a:sym typeface="Gill Sans"/>
              </a:rPr>
              <a:t>is </a:t>
            </a:r>
            <a:r>
              <a:rPr kumimoji="0" lang="en-US" sz="2500" b="1" i="0" u="none" strike="noStrike" kern="0" cap="none" spc="0" normalizeH="0" baseline="0" noProof="0" dirty="0">
                <a:ln>
                  <a:noFill/>
                </a:ln>
                <a:solidFill>
                  <a:schemeClr val="bg1"/>
                </a:solidFill>
                <a:effectLst/>
                <a:uLnTx/>
                <a:uFillTx/>
                <a:latin typeface="Gill Sans"/>
                <a:sym typeface="Gill Sans"/>
              </a:rPr>
              <a:t>a </a:t>
            </a:r>
            <a:r>
              <a:rPr kumimoji="0" lang="en-US" sz="2500" b="1" i="0" u="sng" strike="noStrike" kern="0" cap="none" spc="0" normalizeH="0" baseline="0" noProof="0" dirty="0">
                <a:ln>
                  <a:noFill/>
                </a:ln>
                <a:solidFill>
                  <a:schemeClr val="bg1"/>
                </a:solidFill>
                <a:effectLst/>
                <a:uLnTx/>
                <a:uFillTx/>
                <a:latin typeface="Gill Sans"/>
                <a:sym typeface="Gill Sans"/>
              </a:rPr>
              <a:t>time bound strategic partnership</a:t>
            </a:r>
            <a:r>
              <a:rPr kumimoji="0" lang="en-US" sz="2500" b="1" i="0" u="none" strike="noStrike" kern="0" cap="none" spc="0" normalizeH="0" noProof="0" dirty="0">
                <a:ln>
                  <a:noFill/>
                </a:ln>
                <a:solidFill>
                  <a:schemeClr val="bg1"/>
                </a:solidFill>
                <a:effectLst/>
                <a:uLnTx/>
                <a:uFillTx/>
                <a:latin typeface="Gill Sans"/>
                <a:sym typeface="Gill Sans"/>
              </a:rPr>
              <a:t> of a stronger church and a struggling church whereby the struggling church receives and accepts coaching, care, wisdom, and resources aimed at returning the struggling church to vitality and full autonomy. </a:t>
            </a:r>
            <a:r>
              <a:rPr lang="en-US" sz="2500" b="1" kern="0" dirty="0">
                <a:solidFill>
                  <a:schemeClr val="bg1"/>
                </a:solidFill>
                <a:latin typeface="Gill Sans"/>
                <a:sym typeface="Gill Sans"/>
              </a:rPr>
              <a:t>-NAMB</a:t>
            </a:r>
            <a:endParaRPr kumimoji="0" sz="2500" b="1" i="0" u="none" strike="noStrike" kern="0" cap="none" spc="0" normalizeH="0" baseline="0" noProof="0" dirty="0">
              <a:ln>
                <a:noFill/>
              </a:ln>
              <a:solidFill>
                <a:schemeClr val="bg1"/>
              </a:solidFill>
              <a:effectLst/>
              <a:uLnTx/>
              <a:uFillTx/>
              <a:latin typeface="Gill Sans"/>
              <a:sym typeface="Gill Sans"/>
            </a:endParaRPr>
          </a:p>
        </p:txBody>
      </p:sp>
    </p:spTree>
    <p:extLst>
      <p:ext uri="{BB962C8B-B14F-4D97-AF65-F5344CB8AC3E}">
        <p14:creationId xmlns:p14="http://schemas.microsoft.com/office/powerpoint/2010/main" val="263529779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4428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1397</Words>
  <Application>Microsoft Office PowerPoint</Application>
  <PresentationFormat>Widescreen</PresentationFormat>
  <Paragraphs>151</Paragraphs>
  <Slides>20</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Gill Sans</vt:lpstr>
      <vt:lpstr>Gill Sans SemiBold</vt:lpstr>
      <vt:lpstr>Helvetica Neue</vt:lpstr>
      <vt:lpstr>Helvetica Neue Medium</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Long</dc:creator>
  <cp:lastModifiedBy>Terry Long</cp:lastModifiedBy>
  <cp:revision>8</cp:revision>
  <dcterms:created xsi:type="dcterms:W3CDTF">2022-04-19T17:43:54Z</dcterms:created>
  <dcterms:modified xsi:type="dcterms:W3CDTF">2022-04-20T13:45:27Z</dcterms:modified>
</cp:coreProperties>
</file>