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61" r:id="rId3"/>
    <p:sldId id="262" r:id="rId4"/>
    <p:sldId id="257" r:id="rId5"/>
    <p:sldId id="258" r:id="rId6"/>
    <p:sldId id="259" r:id="rId7"/>
    <p:sldId id="260" r:id="rId8"/>
    <p:sldId id="280" r:id="rId9"/>
    <p:sldId id="264" r:id="rId10"/>
    <p:sldId id="272" r:id="rId11"/>
    <p:sldId id="270" r:id="rId12"/>
    <p:sldId id="283" r:id="rId13"/>
    <p:sldId id="271" r:id="rId14"/>
    <p:sldId id="273" r:id="rId15"/>
    <p:sldId id="265" r:id="rId16"/>
    <p:sldId id="266" r:id="rId17"/>
    <p:sldId id="281" r:id="rId18"/>
    <p:sldId id="268" r:id="rId19"/>
    <p:sldId id="269" r:id="rId20"/>
    <p:sldId id="286" r:id="rId21"/>
    <p:sldId id="277" r:id="rId22"/>
    <p:sldId id="276" r:id="rId23"/>
    <p:sldId id="289" r:id="rId24"/>
    <p:sldId id="290" r:id="rId25"/>
    <p:sldId id="291" r:id="rId26"/>
    <p:sldId id="267" r:id="rId27"/>
    <p:sldId id="282" r:id="rId28"/>
    <p:sldId id="284" r:id="rId29"/>
    <p:sldId id="274" r:id="rId30"/>
    <p:sldId id="292" r:id="rId31"/>
    <p:sldId id="285" r:id="rId32"/>
    <p:sldId id="275" r:id="rId33"/>
    <p:sldId id="293" r:id="rId34"/>
    <p:sldId id="294" r:id="rId35"/>
    <p:sldId id="295" r:id="rId36"/>
    <p:sldId id="296" r:id="rId37"/>
    <p:sldId id="297" r:id="rId38"/>
    <p:sldId id="278" r:id="rId39"/>
    <p:sldId id="279" r:id="rId40"/>
    <p:sldId id="298" r:id="rId41"/>
    <p:sldId id="299" r:id="rId42"/>
    <p:sldId id="30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Armstrong" initials="WA" lastIdx="1" clrIdx="0">
    <p:extLst>
      <p:ext uri="{19B8F6BF-5375-455C-9EA6-DF929625EA0E}">
        <p15:presenceInfo xmlns:p15="http://schemas.microsoft.com/office/powerpoint/2012/main" userId="56220b3a06a3e0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38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13EB-B879-4B68-A0C5-CA834FE58236}"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2A0AB-83B2-4587-967B-7364E1C9A5F2}" type="slidenum">
              <a:rPr lang="en-US" smtClean="0"/>
              <a:t>‹#›</a:t>
            </a:fld>
            <a:endParaRPr lang="en-US"/>
          </a:p>
        </p:txBody>
      </p:sp>
    </p:spTree>
    <p:extLst>
      <p:ext uri="{BB962C8B-B14F-4D97-AF65-F5344CB8AC3E}">
        <p14:creationId xmlns:p14="http://schemas.microsoft.com/office/powerpoint/2010/main" val="55111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B595E42-029D-4596-9662-613CAA9EA3D8}" type="datetime1">
              <a:rPr lang="en-US" smtClean="0"/>
              <a:t>4/27/2022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Walker Armstrong 2022</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6E8FCB-0571-4368-BEE4-61ED120A123F}" type="datetime1">
              <a:rPr lang="en-US" smtClean="0"/>
              <a:t>4/27/2022</a:t>
            </a:fld>
            <a:endParaRPr lang="en-US" dirty="0"/>
          </a:p>
        </p:txBody>
      </p:sp>
      <p:sp>
        <p:nvSpPr>
          <p:cNvPr id="6" name="Footer Placeholder 5"/>
          <p:cNvSpPr>
            <a:spLocks noGrp="1"/>
          </p:cNvSpPr>
          <p:nvPr>
            <p:ph type="ftr" sz="quarter" idx="11"/>
          </p:nvPr>
        </p:nvSpPr>
        <p:spPr/>
        <p:txBody>
          <a:bodyPr/>
          <a:lstStyle/>
          <a:p>
            <a:r>
              <a:rPr lang="en-US"/>
              <a:t>Walker Armstrong 2022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F619A19-54F7-4DC5-ADD0-D7B65C511293}" type="datetime1">
              <a:rPr lang="en-US" smtClean="0"/>
              <a:t>4/27/2022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Walker Armstrong 2022</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A269D6B-50E6-4763-AB1D-E416A573D8FE}" type="datetime1">
              <a:rPr lang="en-US" smtClean="0"/>
              <a:t>4/27/2022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Walker Armstrong 2022</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3279CF4-BCEE-4F1C-9AAF-5666EAB6B3DB}" type="datetime1">
              <a:rPr lang="en-US" smtClean="0"/>
              <a:t>4/27/2022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Walker Armstrong 2022</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74B4B9-7688-4E0B-BC6A-2C70141C9C7B}" type="datetime1">
              <a:rPr lang="en-US" smtClean="0"/>
              <a:t>4/27/2022</a:t>
            </a:fld>
            <a:endParaRPr lang="en-US" dirty="0"/>
          </a:p>
        </p:txBody>
      </p:sp>
      <p:sp>
        <p:nvSpPr>
          <p:cNvPr id="4" name="Footer Placeholder 3"/>
          <p:cNvSpPr>
            <a:spLocks noGrp="1"/>
          </p:cNvSpPr>
          <p:nvPr>
            <p:ph type="ftr" sz="quarter" idx="11"/>
          </p:nvPr>
        </p:nvSpPr>
        <p:spPr/>
        <p:txBody>
          <a:bodyPr/>
          <a:lstStyle/>
          <a:p>
            <a:r>
              <a:rPr lang="en-US"/>
              <a:t>Walker Armstrong 2022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5AFC79-F3CF-47DC-BEDB-F57573DDA494}" type="datetime1">
              <a:rPr lang="en-US" smtClean="0"/>
              <a:t>4/27/2022</a:t>
            </a:fld>
            <a:endParaRPr lang="en-US" dirty="0"/>
          </a:p>
        </p:txBody>
      </p:sp>
      <p:sp>
        <p:nvSpPr>
          <p:cNvPr id="4" name="Footer Placeholder 3"/>
          <p:cNvSpPr>
            <a:spLocks noGrp="1"/>
          </p:cNvSpPr>
          <p:nvPr>
            <p:ph type="ftr" sz="quarter" idx="11"/>
          </p:nvPr>
        </p:nvSpPr>
        <p:spPr/>
        <p:txBody>
          <a:bodyPr/>
          <a:lstStyle/>
          <a:p>
            <a:r>
              <a:rPr lang="en-US"/>
              <a:t>Walker Armstrong 2022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912C3-B0B1-47CB-B172-5229AC7B0D2A}" type="datetime1">
              <a:rPr lang="en-US" smtClean="0"/>
              <a:t>4/27/2022</a:t>
            </a:fld>
            <a:endParaRPr lang="en-US" dirty="0"/>
          </a:p>
        </p:txBody>
      </p:sp>
      <p:sp>
        <p:nvSpPr>
          <p:cNvPr id="5" name="Footer Placeholder 4"/>
          <p:cNvSpPr>
            <a:spLocks noGrp="1"/>
          </p:cNvSpPr>
          <p:nvPr>
            <p:ph type="ftr" sz="quarter" idx="11"/>
          </p:nvPr>
        </p:nvSpPr>
        <p:spPr/>
        <p:txBody>
          <a:bodyPr/>
          <a:lstStyle/>
          <a:p>
            <a:r>
              <a:rPr lang="en-US"/>
              <a:t>Walker Armstrong 2022</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CCA3089-B564-4D2E-9A43-668C25C490A4}" type="datetime1">
              <a:rPr lang="en-US" smtClean="0"/>
              <a:t>4/27/2022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Walker Armstrong 2022</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8BB59-C31D-4C8C-8570-46C74E7C4733}" type="datetime1">
              <a:rPr lang="en-US" smtClean="0"/>
              <a:t>4/27/2022</a:t>
            </a:fld>
            <a:endParaRPr lang="en-US" dirty="0"/>
          </a:p>
        </p:txBody>
      </p:sp>
      <p:sp>
        <p:nvSpPr>
          <p:cNvPr id="5" name="Footer Placeholder 4"/>
          <p:cNvSpPr>
            <a:spLocks noGrp="1"/>
          </p:cNvSpPr>
          <p:nvPr>
            <p:ph type="ftr" sz="quarter" idx="11"/>
          </p:nvPr>
        </p:nvSpPr>
        <p:spPr/>
        <p:txBody>
          <a:bodyPr/>
          <a:lstStyle/>
          <a:p>
            <a:r>
              <a:rPr lang="en-US"/>
              <a:t>Walker Armstrong 2022</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CB27B11-A499-4BAC-86EA-956CD1AD0338}" type="datetime1">
              <a:rPr lang="en-US" smtClean="0"/>
              <a:t>4/27/2022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Walker Armstrong 2022</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65FB1D-512A-4710-836C-FFB1C0F1FDEC}" type="datetime1">
              <a:rPr lang="en-US" smtClean="0"/>
              <a:t>4/27/2022</a:t>
            </a:fld>
            <a:endParaRPr lang="en-US" dirty="0"/>
          </a:p>
        </p:txBody>
      </p:sp>
      <p:sp>
        <p:nvSpPr>
          <p:cNvPr id="6" name="Footer Placeholder 5"/>
          <p:cNvSpPr>
            <a:spLocks noGrp="1"/>
          </p:cNvSpPr>
          <p:nvPr>
            <p:ph type="ftr" sz="quarter" idx="11"/>
          </p:nvPr>
        </p:nvSpPr>
        <p:spPr/>
        <p:txBody>
          <a:bodyPr/>
          <a:lstStyle/>
          <a:p>
            <a:r>
              <a:rPr lang="en-US"/>
              <a:t>Walker Armstrong 2022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B2512F-7C4E-4490-8ACF-990BFC791DC0}" type="datetime1">
              <a:rPr lang="en-US" smtClean="0"/>
              <a:t>4/27/2022</a:t>
            </a:fld>
            <a:endParaRPr lang="en-US" dirty="0"/>
          </a:p>
        </p:txBody>
      </p:sp>
      <p:sp>
        <p:nvSpPr>
          <p:cNvPr id="8" name="Footer Placeholder 7"/>
          <p:cNvSpPr>
            <a:spLocks noGrp="1"/>
          </p:cNvSpPr>
          <p:nvPr>
            <p:ph type="ftr" sz="quarter" idx="11"/>
          </p:nvPr>
        </p:nvSpPr>
        <p:spPr/>
        <p:txBody>
          <a:bodyPr/>
          <a:lstStyle/>
          <a:p>
            <a:r>
              <a:rPr lang="en-US"/>
              <a:t>Walker Armstrong 2022</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0A0F3F-93BB-49BA-BC3A-DDDE18B9BF6B}" type="datetime1">
              <a:rPr lang="en-US" smtClean="0"/>
              <a:t>4/27/2022</a:t>
            </a:fld>
            <a:endParaRPr lang="en-US" dirty="0"/>
          </a:p>
        </p:txBody>
      </p:sp>
      <p:sp>
        <p:nvSpPr>
          <p:cNvPr id="4" name="Footer Placeholder 3"/>
          <p:cNvSpPr>
            <a:spLocks noGrp="1"/>
          </p:cNvSpPr>
          <p:nvPr>
            <p:ph type="ftr" sz="quarter" idx="11"/>
          </p:nvPr>
        </p:nvSpPr>
        <p:spPr/>
        <p:txBody>
          <a:bodyPr/>
          <a:lstStyle/>
          <a:p>
            <a:r>
              <a:rPr lang="en-US"/>
              <a:t>Walker Armstrong 2022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A64B8-DADB-4DB0-A075-907633319EC9}" type="datetime1">
              <a:rPr lang="en-US" smtClean="0"/>
              <a:t>4/27/2022</a:t>
            </a:fld>
            <a:endParaRPr lang="en-US" dirty="0"/>
          </a:p>
        </p:txBody>
      </p:sp>
      <p:sp>
        <p:nvSpPr>
          <p:cNvPr id="3" name="Footer Placeholder 2"/>
          <p:cNvSpPr>
            <a:spLocks noGrp="1"/>
          </p:cNvSpPr>
          <p:nvPr>
            <p:ph type="ftr" sz="quarter" idx="11"/>
          </p:nvPr>
        </p:nvSpPr>
        <p:spPr/>
        <p:txBody>
          <a:bodyPr/>
          <a:lstStyle/>
          <a:p>
            <a:r>
              <a:rPr lang="en-US"/>
              <a:t>Walker Armstrong 2022</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6556D-56E7-4BF4-9067-2C403D312BD1}" type="datetime1">
              <a:rPr lang="en-US" smtClean="0"/>
              <a:t>4/27/2022</a:t>
            </a:fld>
            <a:endParaRPr lang="en-US" dirty="0"/>
          </a:p>
        </p:txBody>
      </p:sp>
      <p:sp>
        <p:nvSpPr>
          <p:cNvPr id="6" name="Footer Placeholder 5"/>
          <p:cNvSpPr>
            <a:spLocks noGrp="1"/>
          </p:cNvSpPr>
          <p:nvPr>
            <p:ph type="ftr" sz="quarter" idx="11"/>
          </p:nvPr>
        </p:nvSpPr>
        <p:spPr/>
        <p:txBody>
          <a:bodyPr/>
          <a:lstStyle/>
          <a:p>
            <a:r>
              <a:rPr lang="en-US"/>
              <a:t>Walker Armstrong 2022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303F5-9704-421B-895B-91BDD789372E}" type="datetime1">
              <a:rPr lang="en-US" smtClean="0"/>
              <a:t>4/27/2022</a:t>
            </a:fld>
            <a:endParaRPr lang="en-US" dirty="0"/>
          </a:p>
        </p:txBody>
      </p:sp>
      <p:sp>
        <p:nvSpPr>
          <p:cNvPr id="6" name="Footer Placeholder 5"/>
          <p:cNvSpPr>
            <a:spLocks noGrp="1"/>
          </p:cNvSpPr>
          <p:nvPr>
            <p:ph type="ftr" sz="quarter" idx="11"/>
          </p:nvPr>
        </p:nvSpPr>
        <p:spPr/>
        <p:txBody>
          <a:bodyPr/>
          <a:lstStyle/>
          <a:p>
            <a:r>
              <a:rPr lang="en-US"/>
              <a:t>Walker Armstrong 2022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83394BA-AED1-4D62-8711-00A0EFA3AEAF}" type="datetime1">
              <a:rPr lang="en-US" smtClean="0"/>
              <a:t>4/27/2022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Walker Armstrong 2022</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rtofmanliness.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orpusvitae.org/assessments/purchas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Resilient Leadership:</a:t>
            </a:r>
          </a:p>
        </p:txBody>
      </p:sp>
      <p:sp>
        <p:nvSpPr>
          <p:cNvPr id="3" name="Subtitle 2"/>
          <p:cNvSpPr>
            <a:spLocks noGrp="1"/>
          </p:cNvSpPr>
          <p:nvPr>
            <p:ph type="subTitle" idx="1"/>
          </p:nvPr>
        </p:nvSpPr>
        <p:spPr/>
        <p:txBody>
          <a:bodyPr>
            <a:normAutofit/>
          </a:bodyPr>
          <a:lstStyle/>
          <a:p>
            <a:r>
              <a:rPr lang="en-US" sz="3200" dirty="0"/>
              <a:t>The Transformative Path Through Adversity </a:t>
            </a:r>
          </a:p>
        </p:txBody>
      </p:sp>
      <p:sp>
        <p:nvSpPr>
          <p:cNvPr id="5" name="Slide Number Placeholder 4">
            <a:extLst>
              <a:ext uri="{FF2B5EF4-FFF2-40B4-BE49-F238E27FC236}">
                <a16:creationId xmlns:a16="http://schemas.microsoft.com/office/drawing/2014/main" id="{041820CF-B5D3-44D8-A081-4671DC21FE04}"/>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40237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Passion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A cue to think of those who finished well (follow in their footsteps)</a:t>
            </a:r>
          </a:p>
          <a:p>
            <a:pPr marL="461963" indent="-461963"/>
            <a:r>
              <a:rPr lang="en-US" sz="3200" dirty="0">
                <a:latin typeface="Calisto MT" panose="02040603050505030304" pitchFamily="18" charset="0"/>
              </a:rPr>
              <a:t>A call to live with purpose (get rid of distractions &amp; defilements)</a:t>
            </a:r>
          </a:p>
          <a:p>
            <a:pPr marL="461963" indent="-461963"/>
            <a:r>
              <a:rPr lang="en-US" sz="3200" dirty="0">
                <a:latin typeface="Calisto MT" panose="02040603050505030304" pitchFamily="18" charset="0"/>
              </a:rPr>
              <a:t>A comfort for weary travelers (Jesus’ passion to win your salvation is your lifeline)</a:t>
            </a:r>
          </a:p>
          <a:p>
            <a:pPr marL="461963" indent="-461963"/>
            <a:r>
              <a:rPr lang="en-US" sz="3200" dirty="0">
                <a:latin typeface="Calisto MT" panose="02040603050505030304" pitchFamily="18" charset="0"/>
              </a:rPr>
              <a:t>We have passion for the mission because of how we are passionately pursued. </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43793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Passion &amp; resilience</a:t>
            </a:r>
          </a:p>
        </p:txBody>
      </p:sp>
      <p:pic>
        <p:nvPicPr>
          <p:cNvPr id="1026" name="Picture 2" descr="See the source image">
            <a:extLst>
              <a:ext uri="{FF2B5EF4-FFF2-40B4-BE49-F238E27FC236}">
                <a16:creationId xmlns:a16="http://schemas.microsoft.com/office/drawing/2014/main" id="{865C46B0-EA52-45B7-A2BC-8444E336AB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8837" y="1921164"/>
            <a:ext cx="6400799" cy="42856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67800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Passion &amp; resilience</a:t>
            </a:r>
          </a:p>
        </p:txBody>
      </p:sp>
      <p:pic>
        <p:nvPicPr>
          <p:cNvPr id="6" name="Content Placeholder 5">
            <a:extLst>
              <a:ext uri="{FF2B5EF4-FFF2-40B4-BE49-F238E27FC236}">
                <a16:creationId xmlns:a16="http://schemas.microsoft.com/office/drawing/2014/main" id="{66FFC574-55E1-40AB-86D5-254E0911AA8F}"/>
              </a:ext>
            </a:extLst>
          </p:cNvPr>
          <p:cNvPicPr>
            <a:picLocks noGrp="1" noChangeAspect="1"/>
          </p:cNvPicPr>
          <p:nvPr>
            <p:ph idx="1"/>
          </p:nvPr>
        </p:nvPicPr>
        <p:blipFill>
          <a:blip r:embed="rId2"/>
          <a:stretch>
            <a:fillRect/>
          </a:stretch>
        </p:blipFill>
        <p:spPr>
          <a:xfrm>
            <a:off x="3676073" y="1782905"/>
            <a:ext cx="6151418" cy="4694095"/>
          </a:xfrm>
          <a:prstGeom prst="rect">
            <a:avLst/>
          </a:prstGeom>
        </p:spPr>
      </p:pic>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71827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Passion &amp; resilience</a:t>
            </a:r>
          </a:p>
        </p:txBody>
      </p:sp>
      <p:sp>
        <p:nvSpPr>
          <p:cNvPr id="3" name="Content Placeholder 2">
            <a:extLst>
              <a:ext uri="{FF2B5EF4-FFF2-40B4-BE49-F238E27FC236}">
                <a16:creationId xmlns:a16="http://schemas.microsoft.com/office/drawing/2014/main" id="{D10B3EB5-5A7F-4947-BEB9-4235A2861955}"/>
              </a:ext>
            </a:extLst>
          </p:cNvPr>
          <p:cNvSpPr>
            <a:spLocks noGrp="1"/>
          </p:cNvSpPr>
          <p:nvPr>
            <p:ph idx="1"/>
          </p:nvPr>
        </p:nvSpPr>
        <p:spPr/>
        <p:txBody>
          <a:bodyPr>
            <a:normAutofit/>
          </a:bodyPr>
          <a:lstStyle/>
          <a:p>
            <a:pPr marL="0" indent="0" algn="ctr">
              <a:buNone/>
            </a:pPr>
            <a:endParaRPr lang="en-US" sz="3200" dirty="0">
              <a:latin typeface="Calisto MT" panose="02040603050505030304" pitchFamily="18" charset="0"/>
            </a:endParaRPr>
          </a:p>
          <a:p>
            <a:pPr marL="0" indent="0" algn="ctr">
              <a:buNone/>
            </a:pPr>
            <a:r>
              <a:rPr lang="en-US" sz="3200" i="1" dirty="0">
                <a:latin typeface="Calisto MT" panose="02040603050505030304" pitchFamily="18" charset="0"/>
              </a:rPr>
              <a:t>“Men wanted for hazardous journey. Low wages, bitter cold, long hours of complete darkness. Safe return doubtful. Honour and recognition in event of success.”</a:t>
            </a: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4039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Passion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fontScale="92500" lnSpcReduction="10000"/>
          </a:bodyPr>
          <a:lstStyle/>
          <a:p>
            <a:pPr marL="461963" indent="-461963"/>
            <a:r>
              <a:rPr lang="en-US" sz="2800" dirty="0">
                <a:latin typeface="Calisto MT" panose="02040603050505030304" pitchFamily="18" charset="0"/>
              </a:rPr>
              <a:t>The mission of The Endurance was to be the first expedition to cross the Antarctic on foot from 1914-1917.</a:t>
            </a:r>
          </a:p>
          <a:p>
            <a:pPr marL="461963" indent="-461963"/>
            <a:r>
              <a:rPr lang="en-US" sz="2800" dirty="0">
                <a:latin typeface="Calisto MT" panose="02040603050505030304" pitchFamily="18" charset="0"/>
              </a:rPr>
              <a:t>The Endurance left England August 14</a:t>
            </a:r>
            <a:r>
              <a:rPr lang="en-US" sz="2800" baseline="30000" dirty="0">
                <a:latin typeface="Calisto MT" panose="02040603050505030304" pitchFamily="18" charset="0"/>
              </a:rPr>
              <a:t>th</a:t>
            </a:r>
            <a:r>
              <a:rPr lang="en-US" sz="2800" dirty="0">
                <a:latin typeface="Calisto MT" panose="02040603050505030304" pitchFamily="18" charset="0"/>
              </a:rPr>
              <a:t> 1914 with 27 crew, 69 dogs, 1 cat and ample supplies (including 25 barrels of whiskey).</a:t>
            </a:r>
          </a:p>
          <a:p>
            <a:pPr marL="461963" indent="-461963"/>
            <a:r>
              <a:rPr lang="en-US" sz="2800" dirty="0">
                <a:latin typeface="Calisto MT" panose="02040603050505030304" pitchFamily="18" charset="0"/>
              </a:rPr>
              <a:t>A few months later while aiming to land at Vahsel Bay, it became stuck in an ice pack on the Weddell Sea in February 1915, or as one crew member put it, “like a piece of almond in the middle of a chocolate bar.” Nine months later it sank.</a:t>
            </a:r>
          </a:p>
          <a:p>
            <a:pPr marL="461963" indent="-461963"/>
            <a:r>
              <a:rPr lang="en-US" sz="2800" dirty="0">
                <a:latin typeface="Calisto MT" panose="02040603050505030304" pitchFamily="18" charset="0"/>
              </a:rPr>
              <a:t>From that point forward the mission moved from adventure to survival, and in turn, prophetically fulfilled it’s name. (Insights gleaned from </a:t>
            </a:r>
            <a:r>
              <a:rPr lang="en-US" sz="2800" dirty="0">
                <a:latin typeface="Calisto MT" panose="02040603050505030304" pitchFamily="18" charset="0"/>
                <a:hlinkClick r:id="rId2"/>
              </a:rPr>
              <a:t>www.artofmanliness.com</a:t>
            </a:r>
            <a:r>
              <a:rPr lang="en-US" sz="2800" dirty="0">
                <a:latin typeface="Calisto MT" panose="02040603050505030304" pitchFamily="18" charset="0"/>
              </a:rPr>
              <a:t>) </a:t>
            </a: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5019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Passion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The men of The Endurance volunteered because they had a desire for glory, discovery and adventure. Shackleton sifted through 5,000 applications to find the right men. </a:t>
            </a:r>
          </a:p>
          <a:p>
            <a:pPr marL="461963" indent="-461963"/>
            <a:r>
              <a:rPr lang="en-US" sz="3200" dirty="0">
                <a:latin typeface="Calisto MT" panose="02040603050505030304" pitchFamily="18" charset="0"/>
              </a:rPr>
              <a:t>Their ambition was tested and transformed by adversity. </a:t>
            </a:r>
          </a:p>
          <a:p>
            <a:pPr marL="461963" indent="-461963"/>
            <a:r>
              <a:rPr lang="en-US" sz="3200" dirty="0">
                <a:latin typeface="Calisto MT" panose="02040603050505030304" pitchFamily="18" charset="0"/>
              </a:rPr>
              <a:t>Adversity is the crucible on which resilience is forged and the anvil on which it is formed. </a:t>
            </a:r>
          </a:p>
          <a:p>
            <a:pPr marL="461963" indent="-461963"/>
            <a:r>
              <a:rPr lang="en-US" sz="3200" dirty="0">
                <a:latin typeface="Calisto MT" panose="02040603050505030304" pitchFamily="18" charset="0"/>
              </a:rPr>
              <a:t>Only the fire of a great desire will provide the necessary fuel to move you through adversity. </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29005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Passion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Who inspires you? Why do they inspire you? </a:t>
            </a:r>
          </a:p>
          <a:p>
            <a:pPr marL="461963" indent="-461963"/>
            <a:r>
              <a:rPr lang="en-US" sz="3200" dirty="0">
                <a:latin typeface="Calisto MT" panose="02040603050505030304" pitchFamily="18" charset="0"/>
              </a:rPr>
              <a:t>What inspires you? What are you willing to endure to see your desire fulfilled? </a:t>
            </a:r>
          </a:p>
          <a:p>
            <a:pPr marL="461963" indent="-461963"/>
            <a:r>
              <a:rPr lang="en-US" sz="3200" dirty="0">
                <a:latin typeface="Calisto MT" panose="02040603050505030304" pitchFamily="18" charset="0"/>
              </a:rPr>
              <a:t>How does Jesus’ passionate sacrifice for you reorder and relight your desires? </a:t>
            </a:r>
          </a:p>
          <a:p>
            <a:pPr marL="461963" indent="-461963"/>
            <a:endParaRPr lang="en-US" sz="32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54607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empathy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200" dirty="0">
                <a:latin typeface="Calisto MT" panose="02040603050505030304" pitchFamily="18" charset="0"/>
              </a:rPr>
              <a:t>Resilient Leadership is not merely focusing on and pursuing our objective. It also involves </a:t>
            </a:r>
            <a:r>
              <a:rPr lang="en-US" sz="3200" b="1" dirty="0">
                <a:latin typeface="Calisto MT" panose="02040603050505030304" pitchFamily="18" charset="0"/>
              </a:rPr>
              <a:t>bringing </a:t>
            </a:r>
            <a:r>
              <a:rPr lang="en-US" sz="3200" dirty="0">
                <a:latin typeface="Calisto MT" panose="02040603050505030304" pitchFamily="18" charset="0"/>
              </a:rPr>
              <a:t>others along. Whatever we have learned is to not only benefit us but also bless others. Think of the race of life as a relay. Empathy in this context means </a:t>
            </a:r>
            <a:r>
              <a:rPr lang="en-US" sz="3200" b="1" dirty="0">
                <a:latin typeface="Calisto MT" panose="02040603050505030304" pitchFamily="18" charset="0"/>
              </a:rPr>
              <a:t>connecting</a:t>
            </a:r>
            <a:r>
              <a:rPr lang="en-US" sz="3200" dirty="0">
                <a:latin typeface="Calisto MT" panose="02040603050505030304" pitchFamily="18" charset="0"/>
              </a:rPr>
              <a:t> with people and handing off what you have learned in order to boost them forward. Resilience is not only a point of personal growth but also a team sport. </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05878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empathy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Autofit/>
          </a:bodyPr>
          <a:lstStyle/>
          <a:p>
            <a:pPr marL="0" indent="0">
              <a:buNone/>
            </a:pPr>
            <a:r>
              <a:rPr lang="en-US" sz="3600" dirty="0">
                <a:latin typeface="Garamond" panose="02020404030301010803" pitchFamily="18" charset="0"/>
              </a:rPr>
              <a:t>“Since then we have a great high priest who has passed through the heavens, Jesus, the Son of God, let us hold fast our confession. For we do not have a high priest who is unable to sympathize with our weaknesses, but one who in every respect has been tempted as we are, yet without sin. Let us then with confidence draw near to the throne of grace, that we may receive mercy and find grace to help in time of need (Heb. 4:14-16). </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23609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empathy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Jesus is our conquering king who has won our rest.</a:t>
            </a:r>
          </a:p>
          <a:p>
            <a:pPr marL="461963" indent="-461963"/>
            <a:r>
              <a:rPr lang="en-US" sz="3200" dirty="0">
                <a:latin typeface="Calisto MT" panose="02040603050505030304" pitchFamily="18" charset="0"/>
              </a:rPr>
              <a:t>Jesus is our compassionate priest who understands our struggles.</a:t>
            </a:r>
          </a:p>
          <a:p>
            <a:pPr marL="461963" indent="-461963"/>
            <a:r>
              <a:rPr lang="en-US" sz="3200" dirty="0">
                <a:latin typeface="Calisto MT" panose="02040603050505030304" pitchFamily="18" charset="0"/>
              </a:rPr>
              <a:t>Jesus is our ceaseless advocate who is always ready to meet our weaknesses with mercy and grace.</a:t>
            </a:r>
          </a:p>
          <a:p>
            <a:pPr marL="461963" indent="-461963"/>
            <a:r>
              <a:rPr lang="en-US" sz="3200" dirty="0">
                <a:latin typeface="Calisto MT" panose="02040603050505030304" pitchFamily="18" charset="0"/>
              </a:rPr>
              <a:t>We give empathy because we are on the receiving end of it.</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78496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Premise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600" dirty="0">
                <a:latin typeface="Calisto MT" panose="02040603050505030304" pitchFamily="18" charset="0"/>
              </a:rPr>
              <a:t>It is my supposition that for the rewarding but difficult work of revitalization to occur, those who lead this process must be people of deep character and proven competence. The foundational quality that ties both of these needed qualities together is resilience. </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96BA22E9-4B0F-4410-A9D9-7A5739C2E0B1}"/>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398B8C39-91EE-4D69-818A-27BACCBADF58}"/>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24578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empathy &amp; resilience</a:t>
            </a:r>
          </a:p>
        </p:txBody>
      </p:sp>
      <p:pic>
        <p:nvPicPr>
          <p:cNvPr id="8" name="Content Placeholder 7">
            <a:extLst>
              <a:ext uri="{FF2B5EF4-FFF2-40B4-BE49-F238E27FC236}">
                <a16:creationId xmlns:a16="http://schemas.microsoft.com/office/drawing/2014/main" id="{FBB8AACA-2FB9-41F6-89C9-1D7022B81EEE}"/>
              </a:ext>
            </a:extLst>
          </p:cNvPr>
          <p:cNvPicPr>
            <a:picLocks noGrp="1" noChangeAspect="1"/>
          </p:cNvPicPr>
          <p:nvPr>
            <p:ph idx="1"/>
          </p:nvPr>
        </p:nvPicPr>
        <p:blipFill>
          <a:blip r:embed="rId2"/>
          <a:stretch>
            <a:fillRect/>
          </a:stretch>
        </p:blipFill>
        <p:spPr>
          <a:xfrm>
            <a:off x="3195782" y="2075649"/>
            <a:ext cx="6373091" cy="4024313"/>
          </a:xfrm>
          <a:prstGeom prst="rect">
            <a:avLst/>
          </a:prstGeom>
        </p:spPr>
      </p:pic>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51798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empathy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lgn="ctr">
              <a:buNone/>
            </a:pPr>
            <a:r>
              <a:rPr lang="en-US" sz="3200" b="0" i="0" dirty="0">
                <a:solidFill>
                  <a:srgbClr val="0F0E0D"/>
                </a:solidFill>
                <a:effectLst/>
                <a:latin typeface="Calisto MT" panose="02040603050505030304" pitchFamily="18" charset="0"/>
              </a:rPr>
              <a:t>One of Shackleton's crewman named Whaley commented on Shackleton's commitment to his crew, “</a:t>
            </a:r>
            <a:r>
              <a:rPr lang="en-US" sz="3200" b="0" i="1" dirty="0">
                <a:solidFill>
                  <a:srgbClr val="0F0E0D"/>
                </a:solidFill>
                <a:effectLst/>
                <a:latin typeface="Calisto MT" panose="02040603050505030304" pitchFamily="18" charset="0"/>
              </a:rPr>
              <a:t>bitterly disappointed, as sorely grieved as I was myself, and he let me get a glimpse of his mind when he said, sadly, one day: “It looks as though we shan’t cross the Antarctic Continent after all.” He paused, and then squaring his shoulders, added cheerfully, ‘It’s a pity, but that cannot be helped. It is the men that we have to think about.’”</a:t>
            </a:r>
            <a:endParaRPr lang="en-US" sz="3200" i="1" dirty="0">
              <a:latin typeface="Calisto MT" panose="02040603050505030304" pitchFamily="18" charset="0"/>
            </a:endParaRP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dirty="0"/>
              <a:t>Walker Armstrong 2022</a:t>
            </a:r>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978049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empathy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2600" dirty="0">
                <a:latin typeface="Calisto MT" panose="02040603050505030304" pitchFamily="18" charset="0"/>
              </a:rPr>
              <a:t>Shackleton was ever concerned about his men’s morale. He understood that idleness quickly begets depression, and so he kept the men as active as possible, sending them out for vigorous games of football and hockey while the Endurance was trapped in ice. This is also why he chose to attempt the marches across the ice once the ship sank.</a:t>
            </a:r>
          </a:p>
          <a:p>
            <a:pPr marL="461963" indent="-461963"/>
            <a:r>
              <a:rPr lang="en-US" sz="2600" dirty="0">
                <a:latin typeface="Calisto MT" panose="02040603050505030304" pitchFamily="18" charset="0"/>
              </a:rPr>
              <a:t>On the way to South Georgia, he assured that the men got regular meals and drinks of hot milk every four hours; the routine gave the men stability and something to look forward to.</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68676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empathy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2600" dirty="0">
                <a:latin typeface="Calisto MT" panose="02040603050505030304" pitchFamily="18" charset="0"/>
              </a:rPr>
              <a:t>When they sailed to Elephant Island, the expedition’s photographer, Frank Hurley, lost his mittens, so Shackleton gave him his own; when Hurley protested, Shackleton threatened to throw them overboard. Hurley accepted the mittens, and Shackleton’s fingers became frostbitten.</a:t>
            </a:r>
          </a:p>
          <a:p>
            <a:pPr marL="461963" indent="-461963"/>
            <a:r>
              <a:rPr lang="en-US" sz="2600" dirty="0">
                <a:latin typeface="Calisto MT" panose="02040603050505030304" pitchFamily="18" charset="0"/>
              </a:rPr>
              <a:t>Shackleton thought of himself as the father of the men, and believed it was his responsibility to get every man out alive. This was a great weight to bear upon his shoulders, but he bore it stoically. When they arrived at Elephant Island he exclaimed, “Thank God I haven’t killed any of my men!”</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32039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empathy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Shackleton was a driven and ambitious man, but never lost track of the truth that without the men the mission would never be accomplished. </a:t>
            </a:r>
          </a:p>
          <a:p>
            <a:pPr marL="461963" indent="-461963"/>
            <a:r>
              <a:rPr lang="en-US" sz="3200" dirty="0">
                <a:latin typeface="Calisto MT" panose="02040603050505030304" pitchFamily="18" charset="0"/>
              </a:rPr>
              <a:t>Shackleton constantly checked in on his men to assess their welfare and state of mind. </a:t>
            </a:r>
          </a:p>
          <a:p>
            <a:pPr marL="461963" indent="-461963"/>
            <a:r>
              <a:rPr lang="en-US" sz="3200" dirty="0">
                <a:latin typeface="Calisto MT" panose="02040603050505030304" pitchFamily="18" charset="0"/>
              </a:rPr>
              <a:t>Empathy purifies your desires and makes resilience a noble form of determination. </a:t>
            </a:r>
          </a:p>
          <a:p>
            <a:pPr marL="461963" indent="-461963"/>
            <a:endParaRPr lang="en-US" sz="32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523612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empathy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Would people say of you that they are cogs in the wheel of your ambition or that they were valued partners in a great enterprise?</a:t>
            </a:r>
          </a:p>
          <a:p>
            <a:pPr marL="461963" indent="-461963"/>
            <a:r>
              <a:rPr lang="en-US" sz="3200" dirty="0">
                <a:latin typeface="Calisto MT" panose="02040603050505030304" pitchFamily="18" charset="0"/>
              </a:rPr>
              <a:t>What are you doing to feed, nurture and grow your leaders? </a:t>
            </a:r>
          </a:p>
          <a:p>
            <a:pPr marL="461963" indent="-461963"/>
            <a:r>
              <a:rPr lang="en-US" sz="3200" dirty="0">
                <a:latin typeface="Calisto MT" panose="02040603050505030304" pitchFamily="18" charset="0"/>
              </a:rPr>
              <a:t>How are you sacrificing to see your family and others you lead become all that God intended them to be? </a:t>
            </a:r>
          </a:p>
          <a:p>
            <a:pPr marL="461963" indent="-461963"/>
            <a:endParaRPr lang="en-US" sz="32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428363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200" dirty="0">
                <a:latin typeface="Calisto MT" panose="02040603050505030304" pitchFamily="18" charset="0"/>
              </a:rPr>
              <a:t>To accomplish anything of true value takes </a:t>
            </a:r>
            <a:r>
              <a:rPr lang="en-US" sz="3200" b="1" dirty="0">
                <a:latin typeface="Calisto MT" panose="02040603050505030304" pitchFamily="18" charset="0"/>
              </a:rPr>
              <a:t>dedicated </a:t>
            </a:r>
            <a:r>
              <a:rPr lang="en-US" sz="3200" dirty="0">
                <a:latin typeface="Calisto MT" panose="02040603050505030304" pitchFamily="18" charset="0"/>
              </a:rPr>
              <a:t>and </a:t>
            </a:r>
            <a:r>
              <a:rPr lang="en-US" sz="3200" b="1" dirty="0">
                <a:latin typeface="Calisto MT" panose="02040603050505030304" pitchFamily="18" charset="0"/>
              </a:rPr>
              <a:t>relentless</a:t>
            </a:r>
            <a:r>
              <a:rPr lang="en-US" sz="3200" dirty="0">
                <a:latin typeface="Calisto MT" panose="02040603050505030304" pitchFamily="18" charset="0"/>
              </a:rPr>
              <a:t> effort. While we are dependent on the Spirit’s empowerment, the “let go and let God” passive nonsense muddies the picture of the grit it takes to obey God. This is the inglorious glory of daily walking in the way of the Master. Resilience is not only an attribute but also an ongoing tutorial in the step-by-step process of our sanctification.</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153542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200" dirty="0">
                <a:latin typeface="Garamond" panose="02020404030301010803" pitchFamily="18" charset="0"/>
              </a:rPr>
              <a:t>“In the days of his flesh, Jesus </a:t>
            </a:r>
            <a:r>
              <a:rPr lang="en-US" sz="3200" b="1" dirty="0">
                <a:latin typeface="Garamond" panose="02020404030301010803" pitchFamily="18" charset="0"/>
              </a:rPr>
              <a:t>offered</a:t>
            </a:r>
            <a:r>
              <a:rPr lang="en-US" sz="3200" dirty="0">
                <a:latin typeface="Garamond" panose="02020404030301010803" pitchFamily="18" charset="0"/>
              </a:rPr>
              <a:t> up prayers and supplications, with </a:t>
            </a:r>
            <a:r>
              <a:rPr lang="en-US" sz="3200" b="1" dirty="0">
                <a:latin typeface="Garamond" panose="02020404030301010803" pitchFamily="18" charset="0"/>
              </a:rPr>
              <a:t>loud cries and tears</a:t>
            </a:r>
            <a:r>
              <a:rPr lang="en-US" sz="3200" dirty="0">
                <a:latin typeface="Garamond" panose="02020404030301010803" pitchFamily="18" charset="0"/>
              </a:rPr>
              <a:t>, to him who was able to save him from death, and he was heard because of his reverence. Although he was a son, he </a:t>
            </a:r>
            <a:r>
              <a:rPr lang="en-US" sz="3200" b="1" dirty="0">
                <a:latin typeface="Garamond" panose="02020404030301010803" pitchFamily="18" charset="0"/>
              </a:rPr>
              <a:t>learned</a:t>
            </a:r>
            <a:r>
              <a:rPr lang="en-US" sz="3200" dirty="0">
                <a:latin typeface="Garamond" panose="02020404030301010803" pitchFamily="18" charset="0"/>
              </a:rPr>
              <a:t> obedience through what he suffered. And being made perfect, he became the source of eternal salvation to all who </a:t>
            </a:r>
            <a:r>
              <a:rPr lang="en-US" sz="3200" b="1" dirty="0">
                <a:latin typeface="Garamond" panose="02020404030301010803" pitchFamily="18" charset="0"/>
              </a:rPr>
              <a:t>obey</a:t>
            </a:r>
            <a:r>
              <a:rPr lang="en-US" sz="3200" dirty="0">
                <a:latin typeface="Garamond" panose="02020404030301010803" pitchFamily="18" charset="0"/>
              </a:rPr>
              <a:t> him, being designated by God a high priest after the order of Melchizedek” (Heb. 5:7-10).</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357581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Jesus fought through the obstacles of suffering to win our salvation. </a:t>
            </a:r>
          </a:p>
          <a:p>
            <a:pPr marL="461963" indent="-461963"/>
            <a:r>
              <a:rPr lang="en-US" sz="3200" dirty="0">
                <a:latin typeface="Calisto MT" panose="02040603050505030304" pitchFamily="18" charset="0"/>
              </a:rPr>
              <a:t>Jesus flowed with the currents of suffering to secure our salvation. </a:t>
            </a:r>
          </a:p>
          <a:p>
            <a:pPr marL="461963" indent="-461963"/>
            <a:r>
              <a:rPr lang="en-US" sz="3200" dirty="0">
                <a:latin typeface="Calisto MT" panose="02040603050505030304" pitchFamily="18" charset="0"/>
              </a:rPr>
              <a:t>Jesus fashioned a path for us to gain wisdom in suffering through obedience. </a:t>
            </a:r>
          </a:p>
          <a:p>
            <a:pPr marL="461963" indent="-461963"/>
            <a:endParaRPr lang="en-US" sz="32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612379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grit &amp; resilience</a:t>
            </a:r>
          </a:p>
        </p:txBody>
      </p:sp>
      <p:pic>
        <p:nvPicPr>
          <p:cNvPr id="6" name="Content Placeholder 5">
            <a:extLst>
              <a:ext uri="{FF2B5EF4-FFF2-40B4-BE49-F238E27FC236}">
                <a16:creationId xmlns:a16="http://schemas.microsoft.com/office/drawing/2014/main" id="{3139DC4E-BB5C-4B7F-A8A1-FD60963EFB8C}"/>
              </a:ext>
            </a:extLst>
          </p:cNvPr>
          <p:cNvPicPr>
            <a:picLocks noGrp="1" noChangeAspect="1"/>
          </p:cNvPicPr>
          <p:nvPr>
            <p:ph idx="1"/>
          </p:nvPr>
        </p:nvPicPr>
        <p:blipFill>
          <a:blip r:embed="rId2"/>
          <a:stretch>
            <a:fillRect/>
          </a:stretch>
        </p:blipFill>
        <p:spPr>
          <a:xfrm>
            <a:off x="4511529" y="2193925"/>
            <a:ext cx="3168942" cy="4024313"/>
          </a:xfrm>
          <a:prstGeom prst="rect">
            <a:avLst/>
          </a:prstGeom>
        </p:spPr>
      </p:pic>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14946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Objectives</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600" dirty="0">
                <a:latin typeface="Calisto MT" panose="02040603050505030304" pitchFamily="18" charset="0"/>
              </a:rPr>
              <a:t>Define what it is</a:t>
            </a:r>
          </a:p>
          <a:p>
            <a:pPr marL="461963" indent="-461963"/>
            <a:r>
              <a:rPr lang="en-US" sz="3600" dirty="0">
                <a:latin typeface="Calisto MT" panose="02040603050505030304" pitchFamily="18" charset="0"/>
              </a:rPr>
              <a:t>Demonstrate ways it is illustrated</a:t>
            </a:r>
          </a:p>
          <a:p>
            <a:pPr marL="461963" indent="-461963"/>
            <a:r>
              <a:rPr lang="en-US" sz="3600" dirty="0">
                <a:latin typeface="Calisto MT" panose="02040603050505030304" pitchFamily="18" charset="0"/>
              </a:rPr>
              <a:t>Deliver a model for measuring it  </a:t>
            </a:r>
            <a:br>
              <a:rPr lang="en-US" sz="3600" dirty="0">
                <a:latin typeface="Calisto MT" panose="02040603050505030304" pitchFamily="18" charset="0"/>
              </a:rPr>
            </a:br>
            <a:endParaRPr lang="en-US" sz="3600" dirty="0">
              <a:latin typeface="Calisto MT" panose="02040603050505030304" pitchFamily="18" charset="0"/>
            </a:endParaRP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E903241C-892B-4465-912E-F3DB2248AB83}"/>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14CFA332-B8F9-4FD4-B136-188A762094C6}"/>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143837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grit &amp; resilience</a:t>
            </a:r>
          </a:p>
        </p:txBody>
      </p:sp>
      <p:pic>
        <p:nvPicPr>
          <p:cNvPr id="8" name="Content Placeholder 7">
            <a:extLst>
              <a:ext uri="{FF2B5EF4-FFF2-40B4-BE49-F238E27FC236}">
                <a16:creationId xmlns:a16="http://schemas.microsoft.com/office/drawing/2014/main" id="{4EE3ADB3-1D59-4EE8-BA35-F17A4971E25D}"/>
              </a:ext>
            </a:extLst>
          </p:cNvPr>
          <p:cNvPicPr>
            <a:picLocks noGrp="1" noChangeAspect="1"/>
          </p:cNvPicPr>
          <p:nvPr>
            <p:ph idx="1"/>
          </p:nvPr>
        </p:nvPicPr>
        <p:blipFill>
          <a:blip r:embed="rId2"/>
          <a:stretch>
            <a:fillRect/>
          </a:stretch>
        </p:blipFill>
        <p:spPr>
          <a:xfrm>
            <a:off x="4322618" y="1865745"/>
            <a:ext cx="5077294" cy="4368800"/>
          </a:xfrm>
          <a:prstGeom prst="rect">
            <a:avLst/>
          </a:prstGeom>
        </p:spPr>
      </p:pic>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074497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D10B3EB5-5A7F-4947-BEB9-4235A2861955}"/>
              </a:ext>
            </a:extLst>
          </p:cNvPr>
          <p:cNvSpPr>
            <a:spLocks noGrp="1"/>
          </p:cNvSpPr>
          <p:nvPr>
            <p:ph idx="1"/>
          </p:nvPr>
        </p:nvSpPr>
        <p:spPr/>
        <p:txBody>
          <a:bodyPr>
            <a:normAutofit/>
          </a:bodyPr>
          <a:lstStyle/>
          <a:p>
            <a:pPr marL="0" indent="0" algn="ctr">
              <a:buNone/>
            </a:pPr>
            <a:endParaRPr lang="en-US" sz="3200" dirty="0">
              <a:latin typeface="Calisto MT" panose="02040603050505030304" pitchFamily="18" charset="0"/>
            </a:endParaRPr>
          </a:p>
          <a:p>
            <a:pPr marL="0" indent="0" algn="ctr">
              <a:buNone/>
            </a:pPr>
            <a:r>
              <a:rPr lang="en-US" sz="3200" i="1" dirty="0">
                <a:latin typeface="Calisto MT" panose="02040603050505030304" pitchFamily="18" charset="0"/>
              </a:rPr>
              <a:t>“The quality I look for the most is optimism: especially optimism in the face of reverses and apparent defeat. Optimism is true moral courage”</a:t>
            </a: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4055330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fontScale="92500" lnSpcReduction="10000"/>
          </a:bodyPr>
          <a:lstStyle/>
          <a:p>
            <a:pPr marL="461963" indent="-461963"/>
            <a:r>
              <a:rPr lang="en-US" sz="2800" dirty="0">
                <a:latin typeface="Calisto MT" panose="02040603050505030304" pitchFamily="18" charset="0"/>
              </a:rPr>
              <a:t>When the ship first gets locked within the ice floes, Shackleton is hopeful that with the Spring thaw they will be able to navigate again. But within a few months, the ship starts to fill will water. He gives the order to abandon ship.</a:t>
            </a:r>
          </a:p>
          <a:p>
            <a:pPr marL="461963" indent="-461963"/>
            <a:r>
              <a:rPr lang="en-US" sz="2800" b="0" i="0" dirty="0">
                <a:solidFill>
                  <a:srgbClr val="2C2823"/>
                </a:solidFill>
                <a:effectLst/>
                <a:latin typeface="Calisto MT" panose="02040603050505030304" pitchFamily="18" charset="0"/>
              </a:rPr>
              <a:t>Despite this setback, Shackleton is hopeful again that the men and dogs can pull the supplies and boats across the ice floes until they reach open water, at which point they can set sail for Paulet Island, 346 miles to the northwest. He leads the party, breaking the trail and trying to smooth the pressure ridges with a shovel and pick. But the wet snow soaks the men’s tents and sleeping bags and slows progress considerably. After only making it two miles in two days of marching, the plan is abandoned.</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386210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Autofit/>
          </a:bodyPr>
          <a:lstStyle/>
          <a:p>
            <a:pPr marL="461963" indent="-461963"/>
            <a:r>
              <a:rPr lang="en-US" sz="2600" b="0" i="0" dirty="0">
                <a:solidFill>
                  <a:srgbClr val="2C2823"/>
                </a:solidFill>
                <a:effectLst/>
                <a:latin typeface="Calisto MT" panose="02040603050505030304" pitchFamily="18" charset="0"/>
              </a:rPr>
              <a:t>After 2 months camped on the ice, Shackleton decides to attempt another march. The men once more leave in high spirits, but again, the progress is so painfully slow that the expedition is quickly abandoned. The men will have to camp for four more months as their icy home drifts for hundreds of miles, their lives completely at the mercy of nature. At one point, the coast of Antarctica comes within sight, but the way is blocked by ice, and Shackleton is forced to slowly slide away from his goal.</a:t>
            </a:r>
          </a:p>
          <a:p>
            <a:pPr marL="461963" indent="-461963"/>
            <a:r>
              <a:rPr lang="en-US" sz="2600" b="0" i="0" dirty="0">
                <a:solidFill>
                  <a:srgbClr val="2C2823"/>
                </a:solidFill>
                <a:effectLst/>
                <a:latin typeface="Calisto MT" panose="02040603050505030304" pitchFamily="18" charset="0"/>
              </a:rPr>
              <a:t>After almost six months of living on ice, it finally melts sufficiently for the boats to be launched. The men set off for Elephant Island, which is only 30 miles away.</a:t>
            </a:r>
            <a:endParaRPr lang="en-US" sz="2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560540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Autofit/>
          </a:bodyPr>
          <a:lstStyle/>
          <a:p>
            <a:pPr marL="461963" indent="-461963"/>
            <a:r>
              <a:rPr lang="en-US" sz="2600" b="0" i="0" dirty="0">
                <a:solidFill>
                  <a:srgbClr val="2C2823"/>
                </a:solidFill>
                <a:effectLst/>
                <a:latin typeface="Calisto MT" panose="02040603050505030304" pitchFamily="18" charset="0"/>
              </a:rPr>
              <a:t>After an arduous day of sailing, Shackleton feels hopeful they are almost there. But when their position is checked, they find they are now </a:t>
            </a:r>
            <a:r>
              <a:rPr lang="en-US" sz="2600" b="0" dirty="0">
                <a:solidFill>
                  <a:srgbClr val="2C2823"/>
                </a:solidFill>
                <a:effectLst/>
                <a:latin typeface="Calisto MT" panose="02040603050505030304" pitchFamily="18" charset="0"/>
              </a:rPr>
              <a:t>60</a:t>
            </a:r>
            <a:r>
              <a:rPr lang="en-US" sz="2600" b="0" i="0" dirty="0">
                <a:solidFill>
                  <a:srgbClr val="2C2823"/>
                </a:solidFill>
                <a:effectLst/>
                <a:latin typeface="Calisto MT" panose="02040603050505030304" pitchFamily="18" charset="0"/>
              </a:rPr>
              <a:t> miles from their destination—the current has carried them off course.</a:t>
            </a:r>
            <a:r>
              <a:rPr lang="en-US" sz="2000" b="0" i="0" dirty="0">
                <a:solidFill>
                  <a:srgbClr val="2C2823"/>
                </a:solidFill>
                <a:effectLst/>
                <a:latin typeface="vollkorn"/>
              </a:rPr>
              <a:t> </a:t>
            </a:r>
          </a:p>
          <a:p>
            <a:pPr marL="461963" indent="-461963"/>
            <a:r>
              <a:rPr lang="en-US" sz="2600" b="0" i="0" dirty="0">
                <a:solidFill>
                  <a:srgbClr val="2C2823"/>
                </a:solidFill>
                <a:effectLst/>
                <a:latin typeface="Calisto MT" panose="02040603050505030304" pitchFamily="18" charset="0"/>
              </a:rPr>
              <a:t>For seven days, Shackleton and his men row and sail in small, open boats upon the stormy seas. Blocks of ice threaten their path. Rain and snow squalls soak them though. Snow showers dust them in white. The sun is absent for 17 hours a day, and the temperatures dip below zero in the dark. Sleep comes only in tiny, involuntary snatches, and the men are completely exhausted. </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952111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Autofit/>
          </a:bodyPr>
          <a:lstStyle/>
          <a:p>
            <a:pPr marL="461963" indent="-461963"/>
            <a:r>
              <a:rPr lang="en-US" sz="2600" b="0" i="0" dirty="0">
                <a:solidFill>
                  <a:srgbClr val="2C2823"/>
                </a:solidFill>
                <a:effectLst/>
                <a:latin typeface="Calisto MT" panose="02040603050505030304" pitchFamily="18" charset="0"/>
              </a:rPr>
              <a:t>On the fourth day of the journey, the water supply runs out and the men grow so dehydrated they cannot eat. Elephant Island is spotted, but as they pull close, a strong gale prevents them from landing. For two days they can see their goal but not approach it.</a:t>
            </a:r>
          </a:p>
          <a:p>
            <a:pPr marL="461963" indent="-461963"/>
            <a:r>
              <a:rPr lang="en-US" sz="2600" b="0" i="0" dirty="0">
                <a:solidFill>
                  <a:srgbClr val="2C2823"/>
                </a:solidFill>
                <a:effectLst/>
                <a:latin typeface="Calisto MT" panose="02040603050505030304" pitchFamily="18" charset="0"/>
              </a:rPr>
              <a:t>When the men finally make land, they dance along the “beach” and let the pebbles dribble through their hands. This is the first time in 497 days they have been on dry land. They believe that they will be picked by whalers in the Spring. </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007867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Autofit/>
          </a:bodyPr>
          <a:lstStyle/>
          <a:p>
            <a:pPr marL="461963" indent="-461963"/>
            <a:r>
              <a:rPr lang="en-US" sz="2600" dirty="0">
                <a:solidFill>
                  <a:srgbClr val="2C2823"/>
                </a:solidFill>
                <a:latin typeface="Calisto MT" panose="02040603050505030304" pitchFamily="18" charset="0"/>
              </a:rPr>
              <a:t>But as Shackleton audits their supplied he finds that they don’t have enough supplies to last. He has to break to his men that they have to </a:t>
            </a:r>
            <a:r>
              <a:rPr lang="en-US" sz="2600" b="0" i="0" dirty="0">
                <a:solidFill>
                  <a:srgbClr val="2C2823"/>
                </a:solidFill>
                <a:effectLst/>
                <a:latin typeface="Calisto MT" panose="02040603050505030304" pitchFamily="18" charset="0"/>
              </a:rPr>
              <a:t>get back in the boat to sail another 800 miles to the whaling stations on the island of South Georgia. Shackleton chooses five men to accompany him, loads a boat with a month’s supply of rations, and takes off to their last hope of salvation</a:t>
            </a:r>
            <a:r>
              <a:rPr lang="en-US" sz="2000" b="0" i="0" dirty="0">
                <a:solidFill>
                  <a:srgbClr val="2C2823"/>
                </a:solidFill>
                <a:effectLst/>
                <a:latin typeface="vollkorn"/>
              </a:rPr>
              <a:t>. </a:t>
            </a:r>
          </a:p>
          <a:p>
            <a:pPr marL="461963" indent="-461963"/>
            <a:r>
              <a:rPr lang="en-US" sz="2600" b="0" i="0" dirty="0">
                <a:solidFill>
                  <a:srgbClr val="2C2823"/>
                </a:solidFill>
                <a:effectLst/>
                <a:latin typeface="Calisto MT" panose="02040603050505030304" pitchFamily="18" charset="0"/>
              </a:rPr>
              <a:t>For 13 days, the men are battered by waves and wind, fierce gales, and the constant spray of freezing ocean water, which chills them to the very marrow of their bones. Dehydrated, battered and bruised and without water they see land on the 14</a:t>
            </a:r>
            <a:r>
              <a:rPr lang="en-US" sz="2600" b="0" i="0" baseline="30000" dirty="0">
                <a:solidFill>
                  <a:srgbClr val="2C2823"/>
                </a:solidFill>
                <a:effectLst/>
                <a:latin typeface="Calisto MT" panose="02040603050505030304" pitchFamily="18" charset="0"/>
              </a:rPr>
              <a:t>th</a:t>
            </a:r>
            <a:r>
              <a:rPr lang="en-US" sz="2600" b="0" i="0" dirty="0">
                <a:solidFill>
                  <a:srgbClr val="2C2823"/>
                </a:solidFill>
                <a:effectLst/>
                <a:latin typeface="Calisto MT" panose="02040603050505030304" pitchFamily="18" charset="0"/>
              </a:rPr>
              <a:t> day but can’t approach. Finally, on the 15</a:t>
            </a:r>
            <a:r>
              <a:rPr lang="en-US" sz="2600" b="0" i="0" baseline="30000" dirty="0">
                <a:solidFill>
                  <a:srgbClr val="2C2823"/>
                </a:solidFill>
                <a:effectLst/>
                <a:latin typeface="Calisto MT" panose="02040603050505030304" pitchFamily="18" charset="0"/>
              </a:rPr>
              <a:t>th</a:t>
            </a:r>
            <a:r>
              <a:rPr lang="en-US" sz="2600" b="0" i="0" dirty="0">
                <a:solidFill>
                  <a:srgbClr val="2C2823"/>
                </a:solidFill>
                <a:effectLst/>
                <a:latin typeface="Calisto MT" panose="02040603050505030304" pitchFamily="18" charset="0"/>
              </a:rPr>
              <a:t> day they make land. </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111861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Autofit/>
          </a:bodyPr>
          <a:lstStyle/>
          <a:p>
            <a:pPr marL="461963" indent="-461963"/>
            <a:r>
              <a:rPr lang="en-US" sz="2600" b="0" i="0" dirty="0">
                <a:solidFill>
                  <a:srgbClr val="2C2823"/>
                </a:solidFill>
                <a:effectLst/>
                <a:latin typeface="Calisto MT" panose="02040603050505030304" pitchFamily="18" charset="0"/>
              </a:rPr>
              <a:t>As soon as the land</a:t>
            </a:r>
            <a:r>
              <a:rPr lang="en-US" sz="2600" dirty="0">
                <a:solidFill>
                  <a:srgbClr val="2C2823"/>
                </a:solidFill>
                <a:latin typeface="Calisto MT" panose="02040603050505030304" pitchFamily="18" charset="0"/>
              </a:rPr>
              <a:t> they recognize that they are on the opposite side of the mountains from the whaling station. Due to bad weather this trip is delayed for 10 days. Once they embark on their mountain-climbing aspect of the journey they travail for 36 sleepless hours they trek through mountainous terrain finally arriving upon civilization.</a:t>
            </a:r>
            <a:endParaRPr lang="en-US" sz="2600" b="0" i="0" dirty="0">
              <a:solidFill>
                <a:srgbClr val="2C2823"/>
              </a:solidFill>
              <a:effectLst/>
              <a:latin typeface="vollkorn"/>
            </a:endParaRPr>
          </a:p>
          <a:p>
            <a:pPr marL="461963" indent="-461963"/>
            <a:r>
              <a:rPr lang="en-US" sz="2600" b="0" i="0" dirty="0">
                <a:solidFill>
                  <a:srgbClr val="2C2823"/>
                </a:solidFill>
                <a:effectLst/>
                <a:latin typeface="Calisto MT" panose="02040603050505030304" pitchFamily="18" charset="0"/>
              </a:rPr>
              <a:t>He they tries three rescue mission to his remaining 22 crewmen but is turned back each time by frozen masses. On his fourth attempt and after four months from his last departure is successful and finds every man alive. </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926671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Shackleton never gave up despite the challenges he faced.</a:t>
            </a:r>
          </a:p>
          <a:p>
            <a:pPr marL="461963" indent="-461963"/>
            <a:r>
              <a:rPr lang="en-US" sz="3200" dirty="0">
                <a:latin typeface="Calisto MT" panose="02040603050505030304" pitchFamily="18" charset="0"/>
              </a:rPr>
              <a:t>His determination enabled him to be adaptable and creative.</a:t>
            </a:r>
          </a:p>
          <a:p>
            <a:pPr marL="461963" indent="-461963"/>
            <a:r>
              <a:rPr lang="en-US" sz="3200" dirty="0">
                <a:latin typeface="Calisto MT" panose="02040603050505030304" pitchFamily="18" charset="0"/>
              </a:rPr>
              <a:t>Passion and empathy without grit leads to premature abandonment of the mission.</a:t>
            </a:r>
          </a:p>
          <a:p>
            <a:pPr marL="461963" indent="-461963"/>
            <a:r>
              <a:rPr lang="en-US" sz="3200" dirty="0">
                <a:latin typeface="Calisto MT" panose="02040603050505030304" pitchFamily="18" charset="0"/>
              </a:rPr>
              <a:t>Grit is a battle not ultimately fought in the body but in the mind. </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473530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Grit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What discouragements, delays and detours have you faced in seeking to lead?</a:t>
            </a:r>
          </a:p>
          <a:p>
            <a:pPr marL="461963" indent="-461963"/>
            <a:r>
              <a:rPr lang="en-US" sz="3200" dirty="0">
                <a:latin typeface="Calisto MT" panose="02040603050505030304" pitchFamily="18" charset="0"/>
              </a:rPr>
              <a:t>How have you responded?</a:t>
            </a:r>
          </a:p>
          <a:p>
            <a:pPr marL="461963" indent="-461963"/>
            <a:r>
              <a:rPr lang="en-US" sz="3200" dirty="0">
                <a:latin typeface="Calisto MT" panose="02040603050505030304" pitchFamily="18" charset="0"/>
              </a:rPr>
              <a:t>What do you need to change your thinking and start doing to help you become more gritty? </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90496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What is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600" dirty="0">
                <a:latin typeface="Calisto MT" panose="02040603050505030304" pitchFamily="18" charset="0"/>
              </a:rPr>
              <a:t>Resilience is the ability to bounce back from crisis, conflict or change with endurance and wisdom which results in an increase of one’s overall effectiveness. </a:t>
            </a:r>
          </a:p>
        </p:txBody>
      </p:sp>
      <p:sp>
        <p:nvSpPr>
          <p:cNvPr id="4" name="Footer Placeholder 3">
            <a:extLst>
              <a:ext uri="{FF2B5EF4-FFF2-40B4-BE49-F238E27FC236}">
                <a16:creationId xmlns:a16="http://schemas.microsoft.com/office/drawing/2014/main" id="{45EDAA49-F3C0-475C-9F7D-DF148B4A8B0D}"/>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AAA08F1D-E5C9-4E45-A7B2-F8716F3AB482}"/>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210838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A Way to Measure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Walker Armstrong of the PMBA and Rob Peters of Corpus collaborated to form the </a:t>
            </a:r>
            <a:r>
              <a:rPr lang="en-US" sz="3200" b="1" dirty="0">
                <a:latin typeface="Calisto MT" panose="02040603050505030304" pitchFamily="18" charset="0"/>
              </a:rPr>
              <a:t>Leadership Resilience Assessment. </a:t>
            </a:r>
          </a:p>
          <a:p>
            <a:pPr marL="461963" indent="-461963"/>
            <a:r>
              <a:rPr lang="en-US" sz="3200" dirty="0">
                <a:latin typeface="Calisto MT" panose="02040603050505030304" pitchFamily="18" charset="0"/>
              </a:rPr>
              <a:t>It is a 360 or Multi-Rater Assessment that uses the “fruit of the Spirit” found in Gal. 5:22-23 as a measurement.</a:t>
            </a:r>
          </a:p>
          <a:p>
            <a:pPr marL="461963" indent="-461963"/>
            <a:r>
              <a:rPr lang="en-US" sz="3200" dirty="0">
                <a:latin typeface="Calisto MT" panose="02040603050505030304" pitchFamily="18" charset="0"/>
              </a:rPr>
              <a:t>It is divided into three major clusters of </a:t>
            </a:r>
            <a:r>
              <a:rPr lang="en-US" sz="3200" b="1" dirty="0">
                <a:latin typeface="Calisto MT" panose="02040603050505030304" pitchFamily="18" charset="0"/>
              </a:rPr>
              <a:t>Spiritual Vitality </a:t>
            </a:r>
            <a:r>
              <a:rPr lang="en-US" sz="3200" dirty="0">
                <a:latin typeface="Calisto MT" panose="02040603050505030304" pitchFamily="18" charset="0"/>
              </a:rPr>
              <a:t>(passion); </a:t>
            </a:r>
            <a:r>
              <a:rPr lang="en-US" sz="3200" b="1" dirty="0">
                <a:latin typeface="Calisto MT" panose="02040603050505030304" pitchFamily="18" charset="0"/>
              </a:rPr>
              <a:t>Relational Tenacity</a:t>
            </a:r>
            <a:r>
              <a:rPr lang="en-US" sz="3200" dirty="0">
                <a:latin typeface="Calisto MT" panose="02040603050505030304" pitchFamily="18" charset="0"/>
              </a:rPr>
              <a:t> (empathy); and </a:t>
            </a:r>
            <a:r>
              <a:rPr lang="en-US" sz="3200" b="1" dirty="0">
                <a:latin typeface="Calisto MT" panose="02040603050505030304" pitchFamily="18" charset="0"/>
              </a:rPr>
              <a:t>Personal Stability </a:t>
            </a:r>
            <a:r>
              <a:rPr lang="en-US" sz="3200" dirty="0">
                <a:latin typeface="Calisto MT" panose="02040603050505030304" pitchFamily="18" charset="0"/>
              </a:rPr>
              <a:t>(grit). </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1377412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A Way to Measure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200" dirty="0">
                <a:latin typeface="Calisto MT" panose="02040603050505030304" pitchFamily="18" charset="0"/>
              </a:rPr>
              <a:t>It subdivides each cluster and dives deep into behavioral descriptors of what each fruit looks like. </a:t>
            </a:r>
          </a:p>
          <a:p>
            <a:pPr marL="461963" indent="-461963"/>
            <a:r>
              <a:rPr lang="en-US" sz="3200" dirty="0">
                <a:latin typeface="Calisto MT" panose="02040603050505030304" pitchFamily="18" charset="0"/>
              </a:rPr>
              <a:t>It can be done online. </a:t>
            </a:r>
          </a:p>
          <a:p>
            <a:pPr marL="461963" indent="-461963"/>
            <a:r>
              <a:rPr lang="en-US" sz="3200" dirty="0">
                <a:latin typeface="Calisto MT" panose="02040603050505030304" pitchFamily="18" charset="0"/>
              </a:rPr>
              <a:t>The LRA costs $199.</a:t>
            </a:r>
          </a:p>
          <a:p>
            <a:pPr marL="461963" indent="-461963"/>
            <a:r>
              <a:rPr lang="en-US" sz="3200" dirty="0">
                <a:latin typeface="Calisto MT" panose="02040603050505030304" pitchFamily="18" charset="0"/>
              </a:rPr>
              <a:t>For further information see </a:t>
            </a:r>
            <a:r>
              <a:rPr lang="en-US" sz="3200" dirty="0">
                <a:latin typeface="Calisto MT" panose="02040603050505030304" pitchFamily="18" charset="0"/>
                <a:hlinkClick r:id="rId2"/>
              </a:rPr>
              <a:t>www.corpusvitae.org/assessments/purchase</a:t>
            </a:r>
            <a:r>
              <a:rPr lang="en-US" sz="3200" dirty="0">
                <a:latin typeface="Calisto MT" panose="02040603050505030304" pitchFamily="18" charset="0"/>
              </a:rPr>
              <a:t>.  </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786919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a:bodyPr>
          <a:lstStyle/>
          <a:p>
            <a:r>
              <a:rPr lang="en-US" sz="4400" dirty="0"/>
              <a:t>Questions?</a:t>
            </a:r>
          </a:p>
        </p:txBody>
      </p:sp>
      <p:pic>
        <p:nvPicPr>
          <p:cNvPr id="1026" name="Picture 2" descr="Shackleton expedition men waving from shore to the boat.">
            <a:extLst>
              <a:ext uri="{FF2B5EF4-FFF2-40B4-BE49-F238E27FC236}">
                <a16:creationId xmlns:a16="http://schemas.microsoft.com/office/drawing/2014/main" id="{0B6CF7A0-8A30-4C47-BCBD-4261994F0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67200" y="2834481"/>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119884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What is leadership?</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600" dirty="0">
                <a:latin typeface="Calisto MT" panose="02040603050505030304" pitchFamily="18" charset="0"/>
              </a:rPr>
              <a:t>Leadership is the catalytic process whereby a person helps others to move towards accomplishing an aspirational objective. </a:t>
            </a:r>
          </a:p>
        </p:txBody>
      </p:sp>
      <p:sp>
        <p:nvSpPr>
          <p:cNvPr id="4" name="Footer Placeholder 3">
            <a:extLst>
              <a:ext uri="{FF2B5EF4-FFF2-40B4-BE49-F238E27FC236}">
                <a16:creationId xmlns:a16="http://schemas.microsoft.com/office/drawing/2014/main" id="{5E52D975-1B16-434C-AE92-22C667A6516D}"/>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BADFCC5F-CBFD-46DB-9FC8-56D7DBE2CBF8}"/>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53687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What is resilient leadership?</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600" dirty="0">
                <a:latin typeface="Calisto MT" panose="02040603050505030304" pitchFamily="18" charset="0"/>
              </a:rPr>
              <a:t>Resilient Leadership is the ability to leverage what you have learned to help others who are discouraged, fearful or confused so that they can move through hardship in a developmental fashion. </a:t>
            </a:r>
          </a:p>
        </p:txBody>
      </p:sp>
      <p:sp>
        <p:nvSpPr>
          <p:cNvPr id="4" name="Footer Placeholder 3">
            <a:extLst>
              <a:ext uri="{FF2B5EF4-FFF2-40B4-BE49-F238E27FC236}">
                <a16:creationId xmlns:a16="http://schemas.microsoft.com/office/drawing/2014/main" id="{BA037C0C-BB11-4266-A6E0-E23291526E33}"/>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43E4C82E-7754-4D3F-AFCD-74BE4F6F2596}"/>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45417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a:xfrm>
            <a:off x="2632364" y="764373"/>
            <a:ext cx="8873836" cy="1293028"/>
          </a:xfrm>
        </p:spPr>
        <p:txBody>
          <a:bodyPr>
            <a:normAutofit fontScale="90000"/>
          </a:bodyPr>
          <a:lstStyle/>
          <a:p>
            <a:r>
              <a:rPr lang="en-US" sz="4400" dirty="0"/>
              <a:t>Qualities of resilient leadership</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461963" indent="-461963"/>
            <a:r>
              <a:rPr lang="en-US" sz="3600" dirty="0">
                <a:latin typeface="Calisto MT" panose="02040603050505030304" pitchFamily="18" charset="0"/>
              </a:rPr>
              <a:t>The Resilient Leader is passionate</a:t>
            </a:r>
          </a:p>
          <a:p>
            <a:pPr marL="461963" indent="-461963"/>
            <a:r>
              <a:rPr lang="en-US" sz="3600" dirty="0">
                <a:latin typeface="Calisto MT" panose="02040603050505030304" pitchFamily="18" charset="0"/>
              </a:rPr>
              <a:t>The Resilient Leader is empathic</a:t>
            </a:r>
          </a:p>
          <a:p>
            <a:pPr marL="461963" indent="-461963"/>
            <a:r>
              <a:rPr lang="en-US" sz="3600" dirty="0">
                <a:latin typeface="Calisto MT" panose="02040603050505030304" pitchFamily="18" charset="0"/>
              </a:rPr>
              <a:t>The Resilient Leader is gritty</a:t>
            </a:r>
          </a:p>
          <a:p>
            <a:pPr marL="461963" indent="-461963"/>
            <a:endParaRPr lang="en-US" sz="3600" dirty="0">
              <a:latin typeface="Calisto MT" panose="02040603050505030304" pitchFamily="18" charset="0"/>
            </a:endParaRPr>
          </a:p>
        </p:txBody>
      </p:sp>
      <p:sp>
        <p:nvSpPr>
          <p:cNvPr id="4" name="Footer Placeholder 3">
            <a:extLst>
              <a:ext uri="{FF2B5EF4-FFF2-40B4-BE49-F238E27FC236}">
                <a16:creationId xmlns:a16="http://schemas.microsoft.com/office/drawing/2014/main" id="{103DEEA6-FDBE-426C-AA3B-5013DE461A78}"/>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7D709201-0923-4368-B13E-41B2026125FD}"/>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06933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Passion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200" dirty="0">
                <a:latin typeface="Calisto MT" panose="02040603050505030304" pitchFamily="18" charset="0"/>
              </a:rPr>
              <a:t>Many assume that in order to become resilient you have to have a large amount of </a:t>
            </a:r>
            <a:r>
              <a:rPr lang="en-US" sz="3200" b="1" dirty="0">
                <a:latin typeface="Calisto MT" panose="02040603050505030304" pitchFamily="18" charset="0"/>
              </a:rPr>
              <a:t>discipline</a:t>
            </a:r>
            <a:r>
              <a:rPr lang="en-US" sz="3200" dirty="0">
                <a:latin typeface="Calisto MT" panose="02040603050505030304" pitchFamily="18" charset="0"/>
              </a:rPr>
              <a:t>. While discipline is important, a more primary quality that needs to be in place is a </a:t>
            </a:r>
            <a:r>
              <a:rPr lang="en-US" sz="3200" b="1" dirty="0">
                <a:latin typeface="Calisto MT" panose="02040603050505030304" pitchFamily="18" charset="0"/>
              </a:rPr>
              <a:t>desire </a:t>
            </a:r>
            <a:r>
              <a:rPr lang="en-US" sz="3200" dirty="0">
                <a:latin typeface="Calisto MT" panose="02040603050505030304" pitchFamily="18" charset="0"/>
              </a:rPr>
              <a:t>to fulfill God’s plan for your life. It is this desire that moves you through difficulty and embrace new opportunities.  </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56395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7B4-3FED-4060-848E-EA76C921EBD1}"/>
              </a:ext>
            </a:extLst>
          </p:cNvPr>
          <p:cNvSpPr>
            <a:spLocks noGrp="1"/>
          </p:cNvSpPr>
          <p:nvPr>
            <p:ph type="title"/>
          </p:nvPr>
        </p:nvSpPr>
        <p:spPr/>
        <p:txBody>
          <a:bodyPr>
            <a:normAutofit/>
          </a:bodyPr>
          <a:lstStyle/>
          <a:p>
            <a:r>
              <a:rPr lang="en-US" sz="4400" dirty="0"/>
              <a:t>Passion &amp; Resilience</a:t>
            </a:r>
          </a:p>
        </p:txBody>
      </p:sp>
      <p:sp>
        <p:nvSpPr>
          <p:cNvPr id="3" name="Content Placeholder 2">
            <a:extLst>
              <a:ext uri="{FF2B5EF4-FFF2-40B4-BE49-F238E27FC236}">
                <a16:creationId xmlns:a16="http://schemas.microsoft.com/office/drawing/2014/main" id="{2E13B3F6-9580-4E5C-AFCB-BFF72B1F8351}"/>
              </a:ext>
            </a:extLst>
          </p:cNvPr>
          <p:cNvSpPr>
            <a:spLocks noGrp="1"/>
          </p:cNvSpPr>
          <p:nvPr>
            <p:ph idx="1"/>
          </p:nvPr>
        </p:nvSpPr>
        <p:spPr/>
        <p:txBody>
          <a:bodyPr>
            <a:normAutofit/>
          </a:bodyPr>
          <a:lstStyle/>
          <a:p>
            <a:pPr marL="0" indent="0">
              <a:buNone/>
            </a:pPr>
            <a:r>
              <a:rPr lang="en-US" sz="3600" dirty="0">
                <a:latin typeface="Garamond" panose="02020404030301010803" pitchFamily="18" charset="0"/>
              </a:rPr>
              <a:t>“Therefore, since we are surrounded by so great a cloud of witnesses, let us also lay aside every weight, and sin which clings so closely, and let us run with </a:t>
            </a:r>
            <a:r>
              <a:rPr lang="en-US" sz="3600" b="1" dirty="0">
                <a:latin typeface="Garamond" panose="02020404030301010803" pitchFamily="18" charset="0"/>
              </a:rPr>
              <a:t>endurance</a:t>
            </a:r>
            <a:r>
              <a:rPr lang="en-US" sz="3600" dirty="0">
                <a:latin typeface="Garamond" panose="02020404030301010803" pitchFamily="18" charset="0"/>
              </a:rPr>
              <a:t> the race that is set before us, looking to Jesus, the founder and perfecter of our faith, who for the joy that was set before him </a:t>
            </a:r>
            <a:r>
              <a:rPr lang="en-US" sz="3600" b="1" dirty="0">
                <a:latin typeface="Garamond" panose="02020404030301010803" pitchFamily="18" charset="0"/>
              </a:rPr>
              <a:t>endured</a:t>
            </a:r>
            <a:r>
              <a:rPr lang="en-US" sz="3600" dirty="0">
                <a:latin typeface="Garamond" panose="02020404030301010803" pitchFamily="18" charset="0"/>
              </a:rPr>
              <a:t> the cross, despising the shame, and is seated at the right hand of the throne of God”</a:t>
            </a:r>
            <a:r>
              <a:rPr lang="en-US" sz="3600" dirty="0">
                <a:latin typeface="Calisto MT" panose="02040603050505030304" pitchFamily="18" charset="0"/>
              </a:rPr>
              <a:t> </a:t>
            </a:r>
            <a:r>
              <a:rPr lang="en-US" sz="3600" dirty="0">
                <a:latin typeface="Garamond" panose="02020404030301010803" pitchFamily="18" charset="0"/>
              </a:rPr>
              <a:t>(Heb. 12:1-2). </a:t>
            </a:r>
          </a:p>
        </p:txBody>
      </p:sp>
      <p:sp>
        <p:nvSpPr>
          <p:cNvPr id="4" name="Footer Placeholder 3">
            <a:extLst>
              <a:ext uri="{FF2B5EF4-FFF2-40B4-BE49-F238E27FC236}">
                <a16:creationId xmlns:a16="http://schemas.microsoft.com/office/drawing/2014/main" id="{4A3F8F13-B89A-4DC3-AC31-DC5DC49AA325}"/>
              </a:ext>
            </a:extLst>
          </p:cNvPr>
          <p:cNvSpPr>
            <a:spLocks noGrp="1"/>
          </p:cNvSpPr>
          <p:nvPr>
            <p:ph type="ftr" sz="quarter" idx="11"/>
          </p:nvPr>
        </p:nvSpPr>
        <p:spPr/>
        <p:txBody>
          <a:bodyPr/>
          <a:lstStyle/>
          <a:p>
            <a:r>
              <a:rPr lang="en-US"/>
              <a:t>Walker Armstrong 2022</a:t>
            </a:r>
            <a:endParaRPr lang="en-US" dirty="0"/>
          </a:p>
        </p:txBody>
      </p:sp>
      <p:sp>
        <p:nvSpPr>
          <p:cNvPr id="5" name="Slide Number Placeholder 4">
            <a:extLst>
              <a:ext uri="{FF2B5EF4-FFF2-40B4-BE49-F238E27FC236}">
                <a16:creationId xmlns:a16="http://schemas.microsoft.com/office/drawing/2014/main" id="{07DB37F1-7C1C-4B57-95E0-417E8BB2690B}"/>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75082994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4047</TotalTime>
  <Words>2769</Words>
  <Application>Microsoft Office PowerPoint</Application>
  <PresentationFormat>Widescreen</PresentationFormat>
  <Paragraphs>205</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Calisto MT</vt:lpstr>
      <vt:lpstr>Century Gothic</vt:lpstr>
      <vt:lpstr>Garamond</vt:lpstr>
      <vt:lpstr>vollkorn</vt:lpstr>
      <vt:lpstr>Vapor Trail</vt:lpstr>
      <vt:lpstr>Resilient Leadership:</vt:lpstr>
      <vt:lpstr>Premise</vt:lpstr>
      <vt:lpstr>Objectives</vt:lpstr>
      <vt:lpstr>What is resilience?</vt:lpstr>
      <vt:lpstr>What is leadership?</vt:lpstr>
      <vt:lpstr>What is resilient leadership?</vt:lpstr>
      <vt:lpstr>Qualities of resilient leadership</vt:lpstr>
      <vt:lpstr>Passion &amp; Resilience</vt:lpstr>
      <vt:lpstr>Passion &amp; Resilience</vt:lpstr>
      <vt:lpstr>Passion &amp; resilience</vt:lpstr>
      <vt:lpstr>Passion &amp; resilience</vt:lpstr>
      <vt:lpstr>Passion &amp; resilience</vt:lpstr>
      <vt:lpstr>Passion &amp; resilience</vt:lpstr>
      <vt:lpstr>Passion &amp; resilience</vt:lpstr>
      <vt:lpstr>Passion &amp; resilience</vt:lpstr>
      <vt:lpstr>Passion &amp; resilience</vt:lpstr>
      <vt:lpstr>empathy &amp; Resilience</vt:lpstr>
      <vt:lpstr>empathy &amp; Resilience</vt:lpstr>
      <vt:lpstr>empathy &amp; Resilience</vt:lpstr>
      <vt:lpstr>empathy &amp; resilience</vt:lpstr>
      <vt:lpstr>empathy &amp; Resilience</vt:lpstr>
      <vt:lpstr>empathy &amp; Resilience</vt:lpstr>
      <vt:lpstr>empathy &amp; Resilience</vt:lpstr>
      <vt:lpstr>empathy &amp; resilience</vt:lpstr>
      <vt:lpstr>empathy &amp; resilience</vt:lpstr>
      <vt:lpstr>grit &amp; Resilience</vt:lpstr>
      <vt:lpstr>grit &amp; Resilience</vt:lpstr>
      <vt:lpstr>grit &amp; resilience</vt:lpstr>
      <vt:lpstr>grit &amp; resilience</vt:lpstr>
      <vt:lpstr>grit &amp; resilience</vt:lpstr>
      <vt:lpstr>Grit &amp; resilience</vt:lpstr>
      <vt:lpstr>grit &amp; Resilience</vt:lpstr>
      <vt:lpstr>grit &amp; Resilience</vt:lpstr>
      <vt:lpstr>grit &amp; Resilience</vt:lpstr>
      <vt:lpstr>grit &amp; Resilience</vt:lpstr>
      <vt:lpstr>grit &amp; Resilience</vt:lpstr>
      <vt:lpstr>grit &amp; Resilience</vt:lpstr>
      <vt:lpstr>grit &amp; resilience</vt:lpstr>
      <vt:lpstr>Grit &amp; resilience</vt:lpstr>
      <vt:lpstr>A Way to Measure Resilience</vt:lpstr>
      <vt:lpstr>A Way to Measure Resilience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Leadership:</dc:title>
  <dc:creator>Walker Armstrong</dc:creator>
  <cp:lastModifiedBy>Walker Armstrong</cp:lastModifiedBy>
  <cp:revision>17</cp:revision>
  <dcterms:created xsi:type="dcterms:W3CDTF">2022-04-19T20:25:10Z</dcterms:created>
  <dcterms:modified xsi:type="dcterms:W3CDTF">2022-04-27T17:37:38Z</dcterms:modified>
</cp:coreProperties>
</file>